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TAN Headline" charset="1" panose="00000000000000000000"/>
      <p:regular r:id="rId31"/>
    </p:embeddedFont>
    <p:embeddedFont>
      <p:font typeface="Boulder" charset="1" panose="00000000000000000000"/>
      <p:regular r:id="rId32"/>
    </p:embeddedFont>
    <p:embeddedFont>
      <p:font typeface="Canva Sans" charset="1" panose="020B0503030501040103"/>
      <p:regular r:id="rId33"/>
    </p:embeddedFont>
    <p:embeddedFont>
      <p:font typeface="Quicksand Bold" charset="1" panose="00000000000000000000"/>
      <p:regular r:id="rId34"/>
    </p:embeddedFont>
    <p:embeddedFont>
      <p:font typeface="Arimo" charset="1" panose="020B0604020202020204"/>
      <p:regular r:id="rId35"/>
    </p:embeddedFont>
    <p:embeddedFont>
      <p:font typeface="Clear Sans Bold" charset="1" panose="020B0803030202020304"/>
      <p:regular r:id="rId36"/>
    </p:embeddedFont>
    <p:embeddedFont>
      <p:font typeface="Canva Sans Bold" charset="1" panose="020B08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4.png" Type="http://schemas.openxmlformats.org/officeDocument/2006/relationships/image"/><Relationship Id="rId13" Target="../media/image9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6.jpeg" Type="http://schemas.openxmlformats.org/officeDocument/2006/relationships/image"/><Relationship Id="rId13" Target="../media/image97.jpeg" Type="http://schemas.openxmlformats.org/officeDocument/2006/relationships/image"/><Relationship Id="rId14" Target="../media/image98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3.jpeg" Type="http://schemas.openxmlformats.org/officeDocument/2006/relationships/image"/><Relationship Id="rId5" Target="../media/image104.jpe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jpeg" Type="http://schemas.openxmlformats.org/officeDocument/2006/relationships/image"/><Relationship Id="rId11" Target="../media/image119.jpeg" Type="http://schemas.openxmlformats.org/officeDocument/2006/relationships/image"/><Relationship Id="rId12" Target="../media/image120.jpeg" Type="http://schemas.openxmlformats.org/officeDocument/2006/relationships/image"/><Relationship Id="rId13" Target="../media/image121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4.jpeg" Type="http://schemas.openxmlformats.org/officeDocument/2006/relationships/image"/><Relationship Id="rId7" Target="../media/image115.png" Type="http://schemas.openxmlformats.org/officeDocument/2006/relationships/image"/><Relationship Id="rId8" Target="../media/image116.jpeg" Type="http://schemas.openxmlformats.org/officeDocument/2006/relationships/image"/><Relationship Id="rId9" Target="../media/image11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sv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126.pn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127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0.png" Type="http://schemas.openxmlformats.org/officeDocument/2006/relationships/image"/><Relationship Id="rId5" Target="../media/image131.png" Type="http://schemas.openxmlformats.org/officeDocument/2006/relationships/image"/><Relationship Id="rId6" Target="../media/image1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42.svg" Type="http://schemas.openxmlformats.org/officeDocument/2006/relationships/image"/><Relationship Id="rId12" Target="../media/image143.png" Type="http://schemas.openxmlformats.org/officeDocument/2006/relationships/image"/><Relationship Id="rId13" Target="../media/image144.svg" Type="http://schemas.openxmlformats.org/officeDocument/2006/relationships/image"/><Relationship Id="rId14" Target="../media/image145.png" Type="http://schemas.openxmlformats.org/officeDocument/2006/relationships/image"/><Relationship Id="rId15" Target="../media/image146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18" Target="../media/image147.png" Type="http://schemas.openxmlformats.org/officeDocument/2006/relationships/image"/><Relationship Id="rId19" Target="../media/image148.svg" Type="http://schemas.openxmlformats.org/officeDocument/2006/relationships/image"/><Relationship Id="rId2" Target="../media/image133.png" Type="http://schemas.openxmlformats.org/officeDocument/2006/relationships/image"/><Relationship Id="rId20" Target="../media/image149.png" Type="http://schemas.openxmlformats.org/officeDocument/2006/relationships/image"/><Relationship Id="rId21" Target="../media/image150.svg" Type="http://schemas.openxmlformats.org/officeDocument/2006/relationships/image"/><Relationship Id="rId22" Target="../media/image151.png" Type="http://schemas.openxmlformats.org/officeDocument/2006/relationships/image"/><Relationship Id="rId23" Target="../media/image152.svg" Type="http://schemas.openxmlformats.org/officeDocument/2006/relationships/image"/><Relationship Id="rId24" Target="../media/image153.png" Type="http://schemas.openxmlformats.org/officeDocument/2006/relationships/image"/><Relationship Id="rId25" Target="../media/image154.svg" Type="http://schemas.openxmlformats.org/officeDocument/2006/relationships/image"/><Relationship Id="rId3" Target="../media/image134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Relationship Id="rId6" Target="../media/image137.png" Type="http://schemas.openxmlformats.org/officeDocument/2006/relationships/image"/><Relationship Id="rId7" Target="../media/image138.svg" Type="http://schemas.openxmlformats.org/officeDocument/2006/relationships/image"/><Relationship Id="rId8" Target="../media/image139.png" Type="http://schemas.openxmlformats.org/officeDocument/2006/relationships/image"/><Relationship Id="rId9" Target="../media/image14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jpe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png" Type="http://schemas.openxmlformats.org/officeDocument/2006/relationships/image"/><Relationship Id="rId16" Target="../media/image59.png" Type="http://schemas.openxmlformats.org/officeDocument/2006/relationships/image"/><Relationship Id="rId17" Target="../media/image60.png" Type="http://schemas.openxmlformats.org/officeDocument/2006/relationships/image"/><Relationship Id="rId18" Target="../media/image61.png" Type="http://schemas.openxmlformats.org/officeDocument/2006/relationships/image"/><Relationship Id="rId19" Target="../media/image62.png" Type="http://schemas.openxmlformats.org/officeDocument/2006/relationships/image"/><Relationship Id="rId2" Target="../media/image45.png" Type="http://schemas.openxmlformats.org/officeDocument/2006/relationships/image"/><Relationship Id="rId20" Target="../media/image63.png" Type="http://schemas.openxmlformats.org/officeDocument/2006/relationships/image"/><Relationship Id="rId21" Target="../media/image64.png" Type="http://schemas.openxmlformats.org/officeDocument/2006/relationships/image"/><Relationship Id="rId22" Target="../media/image65.png" Type="http://schemas.openxmlformats.org/officeDocument/2006/relationships/image"/><Relationship Id="rId23" Target="../media/image38.jpe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50636">
            <a:off x="-1154767" y="357011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27796">
            <a:off x="226059" y="6217244"/>
            <a:ext cx="1605282" cy="4338601"/>
          </a:xfrm>
          <a:custGeom>
            <a:avLst/>
            <a:gdLst/>
            <a:ahLst/>
            <a:cxnLst/>
            <a:rect r="r" b="b" t="t" l="l"/>
            <a:pathLst>
              <a:path h="4338601" w="1605282">
                <a:moveTo>
                  <a:pt x="0" y="0"/>
                </a:moveTo>
                <a:lnTo>
                  <a:pt x="1605282" y="0"/>
                </a:lnTo>
                <a:lnTo>
                  <a:pt x="1605282" y="4338600"/>
                </a:lnTo>
                <a:lnTo>
                  <a:pt x="0" y="4338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960846" y="-792734"/>
            <a:ext cx="20697110" cy="13751241"/>
            <a:chOff x="0" y="0"/>
            <a:chExt cx="27596147" cy="18334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25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420696">
            <a:off x="559572" y="6315589"/>
            <a:ext cx="8022462" cy="4133927"/>
          </a:xfrm>
          <a:custGeom>
            <a:avLst/>
            <a:gdLst/>
            <a:ahLst/>
            <a:cxnLst/>
            <a:rect r="r" b="b" t="t" l="l"/>
            <a:pathLst>
              <a:path h="4133927" w="8022462">
                <a:moveTo>
                  <a:pt x="0" y="0"/>
                </a:moveTo>
                <a:lnTo>
                  <a:pt x="8022462" y="0"/>
                </a:lnTo>
                <a:lnTo>
                  <a:pt x="8022462" y="4133927"/>
                </a:lnTo>
                <a:lnTo>
                  <a:pt x="0" y="413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2603956"/>
            <a:ext cx="18775418" cy="31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7"/>
              </a:lnSpc>
            </a:pPr>
            <a:r>
              <a:rPr lang="en-US" sz="8063" spc="548">
                <a:solidFill>
                  <a:srgbClr val="F4C366"/>
                </a:solidFill>
                <a:latin typeface="TAN Headline"/>
                <a:ea typeface="TAN Headline"/>
                <a:cs typeface="TAN Headline"/>
                <a:sym typeface="TAN Headline"/>
              </a:rPr>
              <a:t>LUCES, CÁMARA Y... </a:t>
            </a:r>
          </a:p>
          <a:p>
            <a:pPr algn="ctr">
              <a:lnSpc>
                <a:spcPts val="14300"/>
              </a:lnSpc>
            </a:pPr>
            <a:r>
              <a:rPr lang="en-US" sz="10362" spc="704">
                <a:solidFill>
                  <a:srgbClr val="F4C366"/>
                </a:solidFill>
                <a:latin typeface="TAN Headline"/>
                <a:ea typeface="TAN Headline"/>
                <a:cs typeface="TAN Headline"/>
                <a:sym typeface="TAN Headline"/>
              </a:rPr>
              <a:t>¡DATOS!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8694101">
            <a:off x="14458471" y="-471714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967796">
            <a:off x="14839348" y="6270670"/>
            <a:ext cx="4099370" cy="4114800"/>
          </a:xfrm>
          <a:custGeom>
            <a:avLst/>
            <a:gdLst/>
            <a:ahLst/>
            <a:cxnLst/>
            <a:rect r="r" b="b" t="t" l="l"/>
            <a:pathLst>
              <a:path h="4114800" w="409937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52874" y="6146744"/>
            <a:ext cx="11582251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UNA EXPLORACIÓN POR LA INDUSTRIA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 DEL CINE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0737" y="9163050"/>
            <a:ext cx="5546527" cy="8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0"/>
              </a:lnSpc>
              <a:spcBef>
                <a:spcPct val="0"/>
              </a:spcBef>
            </a:pPr>
            <a:r>
              <a:rPr lang="en-US" sz="5186">
                <a:solidFill>
                  <a:srgbClr val="F7907F"/>
                </a:solidFill>
                <a:latin typeface="TAN Headline"/>
                <a:ea typeface="TAN Headline"/>
                <a:cs typeface="TAN Headline"/>
                <a:sym typeface="TAN Headline"/>
              </a:rPr>
              <a:t>JUAN ZUBIAGA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287906" y="149908"/>
            <a:ext cx="4199606" cy="2346530"/>
          </a:xfrm>
          <a:custGeom>
            <a:avLst/>
            <a:gdLst/>
            <a:ahLst/>
            <a:cxnLst/>
            <a:rect r="r" b="b" t="t" l="l"/>
            <a:pathLst>
              <a:path h="2346530" w="4199606">
                <a:moveTo>
                  <a:pt x="0" y="0"/>
                </a:moveTo>
                <a:lnTo>
                  <a:pt x="4199606" y="0"/>
                </a:lnTo>
                <a:lnTo>
                  <a:pt x="4199606" y="2346530"/>
                </a:lnTo>
                <a:lnTo>
                  <a:pt x="0" y="23465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6880" y="1389441"/>
            <a:ext cx="8061801" cy="8315312"/>
            <a:chOff x="0" y="0"/>
            <a:chExt cx="2123273" cy="21900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23273" cy="2190041"/>
            </a:xfrm>
            <a:custGeom>
              <a:avLst/>
              <a:gdLst/>
              <a:ahLst/>
              <a:cxnLst/>
              <a:rect r="r" b="b" t="t" l="l"/>
              <a:pathLst>
                <a:path h="2190041" w="2123273">
                  <a:moveTo>
                    <a:pt x="48976" y="0"/>
                  </a:moveTo>
                  <a:lnTo>
                    <a:pt x="2074296" y="0"/>
                  </a:lnTo>
                  <a:cubicBezTo>
                    <a:pt x="2101345" y="0"/>
                    <a:pt x="2123273" y="21927"/>
                    <a:pt x="2123273" y="48976"/>
                  </a:cubicBezTo>
                  <a:lnTo>
                    <a:pt x="2123273" y="2141064"/>
                  </a:lnTo>
                  <a:cubicBezTo>
                    <a:pt x="2123273" y="2154054"/>
                    <a:pt x="2118113" y="2166511"/>
                    <a:pt x="2108928" y="2175696"/>
                  </a:cubicBezTo>
                  <a:cubicBezTo>
                    <a:pt x="2099743" y="2184881"/>
                    <a:pt x="2087286" y="2190041"/>
                    <a:pt x="2074296" y="2190041"/>
                  </a:cubicBezTo>
                  <a:lnTo>
                    <a:pt x="48976" y="2190041"/>
                  </a:lnTo>
                  <a:cubicBezTo>
                    <a:pt x="21927" y="2190041"/>
                    <a:pt x="0" y="2168113"/>
                    <a:pt x="0" y="2141064"/>
                  </a:cubicBezTo>
                  <a:lnTo>
                    <a:pt x="0" y="48976"/>
                  </a:lnTo>
                  <a:cubicBezTo>
                    <a:pt x="0" y="21927"/>
                    <a:pt x="21927" y="0"/>
                    <a:pt x="48976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23273" cy="222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97767" y="1389441"/>
            <a:ext cx="8222955" cy="8315312"/>
            <a:chOff x="0" y="0"/>
            <a:chExt cx="2165716" cy="21900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5716" cy="2190041"/>
            </a:xfrm>
            <a:custGeom>
              <a:avLst/>
              <a:gdLst/>
              <a:ahLst/>
              <a:cxnLst/>
              <a:rect r="r" b="b" t="t" l="l"/>
              <a:pathLst>
                <a:path h="2190041" w="2165716">
                  <a:moveTo>
                    <a:pt x="48017" y="0"/>
                  </a:moveTo>
                  <a:lnTo>
                    <a:pt x="2117700" y="0"/>
                  </a:lnTo>
                  <a:cubicBezTo>
                    <a:pt x="2144219" y="0"/>
                    <a:pt x="2165716" y="21498"/>
                    <a:pt x="2165716" y="48017"/>
                  </a:cubicBezTo>
                  <a:lnTo>
                    <a:pt x="2165716" y="2142024"/>
                  </a:lnTo>
                  <a:cubicBezTo>
                    <a:pt x="2165716" y="2168543"/>
                    <a:pt x="2144219" y="2190041"/>
                    <a:pt x="2117700" y="2190041"/>
                  </a:cubicBezTo>
                  <a:lnTo>
                    <a:pt x="48017" y="2190041"/>
                  </a:lnTo>
                  <a:cubicBezTo>
                    <a:pt x="21498" y="2190041"/>
                    <a:pt x="0" y="2168543"/>
                    <a:pt x="0" y="2142024"/>
                  </a:cubicBezTo>
                  <a:lnTo>
                    <a:pt x="0" y="48017"/>
                  </a:lnTo>
                  <a:cubicBezTo>
                    <a:pt x="0" y="21498"/>
                    <a:pt x="21498" y="0"/>
                    <a:pt x="48017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65716" cy="2228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7582087">
            <a:off x="15442493" y="-869329"/>
            <a:ext cx="3284676" cy="3412650"/>
          </a:xfrm>
          <a:custGeom>
            <a:avLst/>
            <a:gdLst/>
            <a:ahLst/>
            <a:cxnLst/>
            <a:rect r="r" b="b" t="t" l="l"/>
            <a:pathLst>
              <a:path h="3412650" w="3284676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1346745">
            <a:off x="-829321" y="7695131"/>
            <a:ext cx="2752401" cy="2859638"/>
          </a:xfrm>
          <a:custGeom>
            <a:avLst/>
            <a:gdLst/>
            <a:ahLst/>
            <a:cxnLst/>
            <a:rect r="r" b="b" t="t" l="l"/>
            <a:pathLst>
              <a:path h="2859638" w="2752401">
                <a:moveTo>
                  <a:pt x="2752401" y="0"/>
                </a:moveTo>
                <a:lnTo>
                  <a:pt x="0" y="0"/>
                </a:lnTo>
                <a:lnTo>
                  <a:pt x="0" y="2859638"/>
                </a:lnTo>
                <a:lnTo>
                  <a:pt x="2752401" y="2859638"/>
                </a:lnTo>
                <a:lnTo>
                  <a:pt x="27524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04875" y="5193413"/>
            <a:ext cx="3791621" cy="4427635"/>
          </a:xfrm>
          <a:custGeom>
            <a:avLst/>
            <a:gdLst/>
            <a:ahLst/>
            <a:cxnLst/>
            <a:rect r="r" b="b" t="t" l="l"/>
            <a:pathLst>
              <a:path h="4427635" w="3791621">
                <a:moveTo>
                  <a:pt x="0" y="0"/>
                </a:moveTo>
                <a:lnTo>
                  <a:pt x="3791621" y="0"/>
                </a:lnTo>
                <a:lnTo>
                  <a:pt x="3791621" y="4427635"/>
                </a:lnTo>
                <a:lnTo>
                  <a:pt x="0" y="4427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685209" y="152400"/>
            <a:ext cx="18973209" cy="129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929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ANÁLISIS DE DATOS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6211" y="6478991"/>
            <a:ext cx="3338664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MUCHOS ESTUDIOS PRODUCEN PELíCULAS DE BAJO COSTE.</a:t>
            </a:r>
          </a:p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POCOS SE ATREVEN A INVERTIR MUCHO.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1774" y="2725477"/>
            <a:ext cx="309472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19263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 MAYORÍA DÚRAN ± HORA Y MEDIA.</a:t>
            </a:r>
          </a:p>
          <a:p>
            <a:pPr algn="ctr">
              <a:lnSpc>
                <a:spcPts val="3360"/>
              </a:lnSpc>
            </a:pPr>
            <a:r>
              <a:rPr lang="en-US" b="true" sz="2400">
                <a:solidFill>
                  <a:srgbClr val="19263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¡HAY PELÍCULAS DE 5 HORAS!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0713" y="7664577"/>
            <a:ext cx="6817064" cy="182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b="true" sz="24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HASTA </a:t>
            </a:r>
            <a:r>
              <a:rPr lang="en-US" b="true" sz="2400" u="sng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2020</a:t>
            </a:r>
            <a:r>
              <a:rPr lang="en-US" b="true" sz="24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EL NÚMERO DE PELÍCULAS POR AÑO EN EL DATASET NO DEJA DE AUMENTAR.</a:t>
            </a:r>
          </a:p>
          <a:p>
            <a:pPr algn="ctr">
              <a:lnSpc>
                <a:spcPts val="2856"/>
              </a:lnSpc>
            </a:pPr>
            <a:r>
              <a:rPr lang="en-US" b="true" sz="24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algn="ctr">
              <a:lnSpc>
                <a:spcPts val="2856"/>
              </a:lnSpc>
            </a:pPr>
            <a:r>
              <a:rPr lang="en-US" b="true" sz="240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PELIGRO: VOLATILIDAD DE LOS DATOS PREVIOS A 1970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900713" y="1613017"/>
            <a:ext cx="6084847" cy="5994410"/>
          </a:xfrm>
          <a:custGeom>
            <a:avLst/>
            <a:gdLst/>
            <a:ahLst/>
            <a:cxnLst/>
            <a:rect r="r" b="b" t="t" l="l"/>
            <a:pathLst>
              <a:path h="5994410" w="6084847">
                <a:moveTo>
                  <a:pt x="0" y="0"/>
                </a:moveTo>
                <a:lnTo>
                  <a:pt x="6084846" y="0"/>
                </a:lnTo>
                <a:lnTo>
                  <a:pt x="6084846" y="5994410"/>
                </a:lnTo>
                <a:lnTo>
                  <a:pt x="0" y="599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4" r="-1753" b="-434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59616" y="1613017"/>
            <a:ext cx="4642159" cy="3580396"/>
          </a:xfrm>
          <a:custGeom>
            <a:avLst/>
            <a:gdLst/>
            <a:ahLst/>
            <a:cxnLst/>
            <a:rect r="r" b="b" t="t" l="l"/>
            <a:pathLst>
              <a:path h="3580396" w="4642159">
                <a:moveTo>
                  <a:pt x="0" y="0"/>
                </a:moveTo>
                <a:lnTo>
                  <a:pt x="4642158" y="0"/>
                </a:lnTo>
                <a:lnTo>
                  <a:pt x="4642158" y="3580396"/>
                </a:lnTo>
                <a:lnTo>
                  <a:pt x="0" y="35803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1" t="0" r="-2996" b="-225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41767" y="1448938"/>
            <a:ext cx="6738306" cy="8247188"/>
          </a:xfrm>
          <a:custGeom>
            <a:avLst/>
            <a:gdLst/>
            <a:ahLst/>
            <a:cxnLst/>
            <a:rect r="r" b="b" t="t" l="l"/>
            <a:pathLst>
              <a:path h="8247188" w="6738306">
                <a:moveTo>
                  <a:pt x="0" y="0"/>
                </a:moveTo>
                <a:lnTo>
                  <a:pt x="6738307" y="0"/>
                </a:lnTo>
                <a:lnTo>
                  <a:pt x="6738307" y="8247188"/>
                </a:lnTo>
                <a:lnTo>
                  <a:pt x="0" y="8247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3296" b="-82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85209" y="152400"/>
            <a:ext cx="18973209" cy="129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9299">
                <a:solidFill>
                  <a:srgbClr val="CCCCCE"/>
                </a:solidFill>
                <a:latin typeface="Boulder"/>
                <a:ea typeface="Boulder"/>
                <a:cs typeface="Boulder"/>
                <a:sym typeface="Boulder"/>
              </a:rPr>
              <a:t>RESULTADOS 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7643" y="1448938"/>
            <a:ext cx="6747505" cy="8258446"/>
          </a:xfrm>
          <a:custGeom>
            <a:avLst/>
            <a:gdLst/>
            <a:ahLst/>
            <a:cxnLst/>
            <a:rect r="r" b="b" t="t" l="l"/>
            <a:pathLst>
              <a:path h="8258446" w="6747505">
                <a:moveTo>
                  <a:pt x="0" y="0"/>
                </a:moveTo>
                <a:lnTo>
                  <a:pt x="6747505" y="0"/>
                </a:lnTo>
                <a:lnTo>
                  <a:pt x="6747505" y="8258446"/>
                </a:lnTo>
                <a:lnTo>
                  <a:pt x="0" y="825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252" t="-283" r="-225043" b="-80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85209" y="152400"/>
            <a:ext cx="18973209" cy="129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9299">
                <a:solidFill>
                  <a:srgbClr val="CCCCCE"/>
                </a:solidFill>
                <a:latin typeface="Boulder"/>
                <a:ea typeface="Boulder"/>
                <a:cs typeface="Boulder"/>
                <a:sym typeface="Boulder"/>
              </a:rPr>
              <a:t>RESULTADOS EN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9726" y="1448938"/>
            <a:ext cx="6723338" cy="8228868"/>
          </a:xfrm>
          <a:custGeom>
            <a:avLst/>
            <a:gdLst/>
            <a:ahLst/>
            <a:cxnLst/>
            <a:rect r="r" b="b" t="t" l="l"/>
            <a:pathLst>
              <a:path h="8228868" w="6723338">
                <a:moveTo>
                  <a:pt x="0" y="0"/>
                </a:moveTo>
                <a:lnTo>
                  <a:pt x="6723339" y="0"/>
                </a:lnTo>
                <a:lnTo>
                  <a:pt x="6723339" y="8228868"/>
                </a:lnTo>
                <a:lnTo>
                  <a:pt x="0" y="822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423" t="-283" r="-118872" b="-800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85209" y="152400"/>
            <a:ext cx="18973209" cy="129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9299">
                <a:solidFill>
                  <a:srgbClr val="CCCCCE"/>
                </a:solidFill>
                <a:latin typeface="Boulder"/>
                <a:ea typeface="Boulder"/>
                <a:cs typeface="Boulder"/>
                <a:sym typeface="Boulder"/>
              </a:rPr>
              <a:t>RESULTADOS EN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06585">
            <a:off x="15028390" y="4690635"/>
            <a:ext cx="3573158" cy="4913093"/>
          </a:xfrm>
          <a:custGeom>
            <a:avLst/>
            <a:gdLst/>
            <a:ahLst/>
            <a:cxnLst/>
            <a:rect r="r" b="b" t="t" l="l"/>
            <a:pathLst>
              <a:path h="4913093" w="3573158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3352">
            <a:off x="172253" y="-274429"/>
            <a:ext cx="3802992" cy="6556883"/>
          </a:xfrm>
          <a:custGeom>
            <a:avLst/>
            <a:gdLst/>
            <a:ahLst/>
            <a:cxnLst/>
            <a:rect r="r" b="b" t="t" l="l"/>
            <a:pathLst>
              <a:path h="6556883" w="3802992">
                <a:moveTo>
                  <a:pt x="0" y="0"/>
                </a:moveTo>
                <a:lnTo>
                  <a:pt x="3802992" y="0"/>
                </a:lnTo>
                <a:lnTo>
                  <a:pt x="3802992" y="6556884"/>
                </a:lnTo>
                <a:lnTo>
                  <a:pt x="0" y="6556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8076" y="2180590"/>
            <a:ext cx="14738229" cy="7698602"/>
            <a:chOff x="0" y="0"/>
            <a:chExt cx="3881674" cy="20276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81674" cy="2027615"/>
            </a:xfrm>
            <a:custGeom>
              <a:avLst/>
              <a:gdLst/>
              <a:ahLst/>
              <a:cxnLst/>
              <a:rect r="r" b="b" t="t" l="l"/>
              <a:pathLst>
                <a:path h="2027615" w="3881674">
                  <a:moveTo>
                    <a:pt x="26790" y="0"/>
                  </a:moveTo>
                  <a:lnTo>
                    <a:pt x="3854883" y="0"/>
                  </a:lnTo>
                  <a:cubicBezTo>
                    <a:pt x="3861989" y="0"/>
                    <a:pt x="3868803" y="2823"/>
                    <a:pt x="3873827" y="7847"/>
                  </a:cubicBezTo>
                  <a:cubicBezTo>
                    <a:pt x="3878851" y="12871"/>
                    <a:pt x="3881674" y="19685"/>
                    <a:pt x="3881674" y="26790"/>
                  </a:cubicBezTo>
                  <a:lnTo>
                    <a:pt x="3881674" y="2000825"/>
                  </a:lnTo>
                  <a:cubicBezTo>
                    <a:pt x="3881674" y="2007931"/>
                    <a:pt x="3878851" y="2014745"/>
                    <a:pt x="3873827" y="2019769"/>
                  </a:cubicBezTo>
                  <a:cubicBezTo>
                    <a:pt x="3868803" y="2024793"/>
                    <a:pt x="3861989" y="2027615"/>
                    <a:pt x="3854883" y="2027615"/>
                  </a:cubicBezTo>
                  <a:lnTo>
                    <a:pt x="26790" y="2027615"/>
                  </a:lnTo>
                  <a:cubicBezTo>
                    <a:pt x="11994" y="2027615"/>
                    <a:pt x="0" y="2015621"/>
                    <a:pt x="0" y="2000825"/>
                  </a:cubicBezTo>
                  <a:lnTo>
                    <a:pt x="0" y="26790"/>
                  </a:lnTo>
                  <a:cubicBezTo>
                    <a:pt x="0" y="19685"/>
                    <a:pt x="2823" y="12871"/>
                    <a:pt x="7847" y="7847"/>
                  </a:cubicBezTo>
                  <a:cubicBezTo>
                    <a:pt x="12871" y="2823"/>
                    <a:pt x="19685" y="0"/>
                    <a:pt x="267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81674" cy="2065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44441" y="3348611"/>
            <a:ext cx="1043559" cy="850501"/>
          </a:xfrm>
          <a:custGeom>
            <a:avLst/>
            <a:gdLst/>
            <a:ahLst/>
            <a:cxnLst/>
            <a:rect r="r" b="b" t="t" l="l"/>
            <a:pathLst>
              <a:path h="850501" w="1043559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30696" y="1028700"/>
            <a:ext cx="1224330" cy="1151890"/>
          </a:xfrm>
          <a:custGeom>
            <a:avLst/>
            <a:gdLst/>
            <a:ahLst/>
            <a:cxnLst/>
            <a:rect r="r" b="b" t="t" l="l"/>
            <a:pathLst>
              <a:path h="1151890" w="122433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50393" y="2605801"/>
            <a:ext cx="5604632" cy="5714681"/>
          </a:xfrm>
          <a:custGeom>
            <a:avLst/>
            <a:gdLst/>
            <a:ahLst/>
            <a:cxnLst/>
            <a:rect r="r" b="b" t="t" l="l"/>
            <a:pathLst>
              <a:path h="5714681" w="5604632">
                <a:moveTo>
                  <a:pt x="0" y="0"/>
                </a:moveTo>
                <a:lnTo>
                  <a:pt x="5604632" y="0"/>
                </a:lnTo>
                <a:lnTo>
                  <a:pt x="5604632" y="5714681"/>
                </a:lnTo>
                <a:lnTo>
                  <a:pt x="0" y="5714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33815" y="2859328"/>
            <a:ext cx="7852666" cy="5211041"/>
          </a:xfrm>
          <a:custGeom>
            <a:avLst/>
            <a:gdLst/>
            <a:ahLst/>
            <a:cxnLst/>
            <a:rect r="r" b="b" t="t" l="l"/>
            <a:pathLst>
              <a:path h="5211041" w="7852666">
                <a:moveTo>
                  <a:pt x="0" y="0"/>
                </a:moveTo>
                <a:lnTo>
                  <a:pt x="7852666" y="0"/>
                </a:lnTo>
                <a:lnTo>
                  <a:pt x="7852666" y="5211041"/>
                </a:lnTo>
                <a:lnTo>
                  <a:pt x="0" y="52110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47" t="0" r="-249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63079" y="-27940"/>
            <a:ext cx="10961842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PRESUPUESTO VS. RECAUDACIÓN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58157" y="8701482"/>
            <a:ext cx="12993739" cy="79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CLARíSIMA DEPENDENCIA ENTRE INVERSIÓN Y RECAUDACIÓN, AUNQUE CON EXCEPCIÓNES. </a:t>
            </a:r>
          </a:p>
          <a:p>
            <a:pPr algn="ctr">
              <a:lnSpc>
                <a:spcPts val="3241"/>
              </a:lnSpc>
            </a:pPr>
            <a:r>
              <a:rPr lang="en-US" sz="231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 EL TIEMPO, MAS SE GASTA Y MAS SE RECAUDA.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06585">
            <a:off x="15028390" y="4690635"/>
            <a:ext cx="3573158" cy="4913093"/>
          </a:xfrm>
          <a:custGeom>
            <a:avLst/>
            <a:gdLst/>
            <a:ahLst/>
            <a:cxnLst/>
            <a:rect r="r" b="b" t="t" l="l"/>
            <a:pathLst>
              <a:path h="4913093" w="3573158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3352">
            <a:off x="172253" y="-274429"/>
            <a:ext cx="3802992" cy="6556883"/>
          </a:xfrm>
          <a:custGeom>
            <a:avLst/>
            <a:gdLst/>
            <a:ahLst/>
            <a:cxnLst/>
            <a:rect r="r" b="b" t="t" l="l"/>
            <a:pathLst>
              <a:path h="6556883" w="3802992">
                <a:moveTo>
                  <a:pt x="0" y="0"/>
                </a:moveTo>
                <a:lnTo>
                  <a:pt x="3802992" y="0"/>
                </a:lnTo>
                <a:lnTo>
                  <a:pt x="3802992" y="6556884"/>
                </a:lnTo>
                <a:lnTo>
                  <a:pt x="0" y="6556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8076" y="2180590"/>
            <a:ext cx="14738229" cy="7698602"/>
            <a:chOff x="0" y="0"/>
            <a:chExt cx="3881674" cy="20276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81674" cy="2027615"/>
            </a:xfrm>
            <a:custGeom>
              <a:avLst/>
              <a:gdLst/>
              <a:ahLst/>
              <a:cxnLst/>
              <a:rect r="r" b="b" t="t" l="l"/>
              <a:pathLst>
                <a:path h="2027615" w="3881674">
                  <a:moveTo>
                    <a:pt x="26790" y="0"/>
                  </a:moveTo>
                  <a:lnTo>
                    <a:pt x="3854883" y="0"/>
                  </a:lnTo>
                  <a:cubicBezTo>
                    <a:pt x="3861989" y="0"/>
                    <a:pt x="3868803" y="2823"/>
                    <a:pt x="3873827" y="7847"/>
                  </a:cubicBezTo>
                  <a:cubicBezTo>
                    <a:pt x="3878851" y="12871"/>
                    <a:pt x="3881674" y="19685"/>
                    <a:pt x="3881674" y="26790"/>
                  </a:cubicBezTo>
                  <a:lnTo>
                    <a:pt x="3881674" y="2000825"/>
                  </a:lnTo>
                  <a:cubicBezTo>
                    <a:pt x="3881674" y="2007931"/>
                    <a:pt x="3878851" y="2014745"/>
                    <a:pt x="3873827" y="2019769"/>
                  </a:cubicBezTo>
                  <a:cubicBezTo>
                    <a:pt x="3868803" y="2024793"/>
                    <a:pt x="3861989" y="2027615"/>
                    <a:pt x="3854883" y="2027615"/>
                  </a:cubicBezTo>
                  <a:lnTo>
                    <a:pt x="26790" y="2027615"/>
                  </a:lnTo>
                  <a:cubicBezTo>
                    <a:pt x="11994" y="2027615"/>
                    <a:pt x="0" y="2015621"/>
                    <a:pt x="0" y="2000825"/>
                  </a:cubicBezTo>
                  <a:lnTo>
                    <a:pt x="0" y="26790"/>
                  </a:lnTo>
                  <a:cubicBezTo>
                    <a:pt x="0" y="19685"/>
                    <a:pt x="2823" y="12871"/>
                    <a:pt x="7847" y="7847"/>
                  </a:cubicBezTo>
                  <a:cubicBezTo>
                    <a:pt x="12871" y="2823"/>
                    <a:pt x="19685" y="0"/>
                    <a:pt x="2679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81674" cy="2065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44441" y="3348611"/>
            <a:ext cx="1043559" cy="850501"/>
          </a:xfrm>
          <a:custGeom>
            <a:avLst/>
            <a:gdLst/>
            <a:ahLst/>
            <a:cxnLst/>
            <a:rect r="r" b="b" t="t" l="l"/>
            <a:pathLst>
              <a:path h="850501" w="1043559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30696" y="1028700"/>
            <a:ext cx="1224330" cy="1151890"/>
          </a:xfrm>
          <a:custGeom>
            <a:avLst/>
            <a:gdLst/>
            <a:ahLst/>
            <a:cxnLst/>
            <a:rect r="r" b="b" t="t" l="l"/>
            <a:pathLst>
              <a:path h="1151890" w="122433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207231" y="2386522"/>
            <a:ext cx="8847795" cy="3437438"/>
          </a:xfrm>
          <a:custGeom>
            <a:avLst/>
            <a:gdLst/>
            <a:ahLst/>
            <a:cxnLst/>
            <a:rect r="r" b="b" t="t" l="l"/>
            <a:pathLst>
              <a:path h="3437438" w="8847795">
                <a:moveTo>
                  <a:pt x="0" y="0"/>
                </a:moveTo>
                <a:lnTo>
                  <a:pt x="8847794" y="0"/>
                </a:lnTo>
                <a:lnTo>
                  <a:pt x="8847794" y="3437438"/>
                </a:lnTo>
                <a:lnTo>
                  <a:pt x="0" y="3437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2386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64515" y="6029891"/>
            <a:ext cx="6480223" cy="3565872"/>
          </a:xfrm>
          <a:custGeom>
            <a:avLst/>
            <a:gdLst/>
            <a:ahLst/>
            <a:cxnLst/>
            <a:rect r="r" b="b" t="t" l="l"/>
            <a:pathLst>
              <a:path h="3565872" w="6480223">
                <a:moveTo>
                  <a:pt x="0" y="0"/>
                </a:moveTo>
                <a:lnTo>
                  <a:pt x="6480223" y="0"/>
                </a:lnTo>
                <a:lnTo>
                  <a:pt x="6480223" y="3565872"/>
                </a:lnTo>
                <a:lnTo>
                  <a:pt x="0" y="3565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8016" r="0" b="-1828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48517" y="2352541"/>
            <a:ext cx="5175622" cy="6905759"/>
          </a:xfrm>
          <a:custGeom>
            <a:avLst/>
            <a:gdLst/>
            <a:ahLst/>
            <a:cxnLst/>
            <a:rect r="r" b="b" t="t" l="l"/>
            <a:pathLst>
              <a:path h="6905759" w="5175622">
                <a:moveTo>
                  <a:pt x="0" y="0"/>
                </a:moveTo>
                <a:lnTo>
                  <a:pt x="5175622" y="0"/>
                </a:lnTo>
                <a:lnTo>
                  <a:pt x="5175622" y="6905759"/>
                </a:lnTo>
                <a:lnTo>
                  <a:pt x="0" y="69057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261509" y="95250"/>
            <a:ext cx="19266526" cy="95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</a:pPr>
            <a:r>
              <a:rPr lang="en-US" sz="69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+DINERO = +MARKETING = +INTERÉS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08694">
            <a:off x="-2311063" y="1043951"/>
            <a:ext cx="5783470" cy="3383330"/>
          </a:xfrm>
          <a:custGeom>
            <a:avLst/>
            <a:gdLst/>
            <a:ahLst/>
            <a:cxnLst/>
            <a:rect r="r" b="b" t="t" l="l"/>
            <a:pathLst>
              <a:path h="3383330" w="5783470">
                <a:moveTo>
                  <a:pt x="0" y="0"/>
                </a:moveTo>
                <a:lnTo>
                  <a:pt x="5783470" y="0"/>
                </a:lnTo>
                <a:lnTo>
                  <a:pt x="5783470" y="3383330"/>
                </a:lnTo>
                <a:lnTo>
                  <a:pt x="0" y="3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53552" y="2477783"/>
            <a:ext cx="16405748" cy="6986157"/>
            <a:chOff x="0" y="0"/>
            <a:chExt cx="4014890" cy="17096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14891" cy="1709685"/>
            </a:xfrm>
            <a:custGeom>
              <a:avLst/>
              <a:gdLst/>
              <a:ahLst/>
              <a:cxnLst/>
              <a:rect r="r" b="b" t="t" l="l"/>
              <a:pathLst>
                <a:path h="1709685" w="4014891">
                  <a:moveTo>
                    <a:pt x="24067" y="0"/>
                  </a:moveTo>
                  <a:lnTo>
                    <a:pt x="3990823" y="0"/>
                  </a:lnTo>
                  <a:cubicBezTo>
                    <a:pt x="3997206" y="0"/>
                    <a:pt x="4003328" y="2536"/>
                    <a:pt x="4007841" y="7049"/>
                  </a:cubicBezTo>
                  <a:cubicBezTo>
                    <a:pt x="4012355" y="11563"/>
                    <a:pt x="4014891" y="17684"/>
                    <a:pt x="4014891" y="24067"/>
                  </a:cubicBezTo>
                  <a:lnTo>
                    <a:pt x="4014891" y="1685618"/>
                  </a:lnTo>
                  <a:cubicBezTo>
                    <a:pt x="4014891" y="1698910"/>
                    <a:pt x="4004115" y="1709685"/>
                    <a:pt x="3990823" y="1709685"/>
                  </a:cubicBezTo>
                  <a:lnTo>
                    <a:pt x="24067" y="1709685"/>
                  </a:lnTo>
                  <a:cubicBezTo>
                    <a:pt x="10775" y="1709685"/>
                    <a:pt x="0" y="1698910"/>
                    <a:pt x="0" y="1685618"/>
                  </a:cubicBezTo>
                  <a:lnTo>
                    <a:pt x="0" y="24067"/>
                  </a:lnTo>
                  <a:cubicBezTo>
                    <a:pt x="0" y="17684"/>
                    <a:pt x="2536" y="11563"/>
                    <a:pt x="7049" y="7049"/>
                  </a:cubicBezTo>
                  <a:cubicBezTo>
                    <a:pt x="11563" y="2536"/>
                    <a:pt x="17684" y="0"/>
                    <a:pt x="24067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014890" cy="1747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83629" y="8182397"/>
            <a:ext cx="135207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AUNQUE HAY UNA CLARA DIFERENCIA EN EL Nº DE PELíCULAS QUE HAY DE CADA INTERVALO, SE OBSERVA QUE A MAYOR DURACIÓN,  MAYOR TAQUILLA Y RENTABILIDAD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1664" y="269252"/>
            <a:ext cx="14364672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¿LO QUE DURA AFECTA A LO QUE RECAUDA?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7852646">
            <a:off x="13844368" y="7083208"/>
            <a:ext cx="6795564" cy="2619381"/>
          </a:xfrm>
          <a:custGeom>
            <a:avLst/>
            <a:gdLst/>
            <a:ahLst/>
            <a:cxnLst/>
            <a:rect r="r" b="b" t="t" l="l"/>
            <a:pathLst>
              <a:path h="2619381" w="6795564">
                <a:moveTo>
                  <a:pt x="0" y="0"/>
                </a:moveTo>
                <a:lnTo>
                  <a:pt x="6795564" y="0"/>
                </a:lnTo>
                <a:lnTo>
                  <a:pt x="6795564" y="2619381"/>
                </a:lnTo>
                <a:lnTo>
                  <a:pt x="0" y="2619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2801619"/>
            <a:ext cx="7647647" cy="4878011"/>
          </a:xfrm>
          <a:custGeom>
            <a:avLst/>
            <a:gdLst/>
            <a:ahLst/>
            <a:cxnLst/>
            <a:rect r="r" b="b" t="t" l="l"/>
            <a:pathLst>
              <a:path h="4878011" w="7647647">
                <a:moveTo>
                  <a:pt x="0" y="0"/>
                </a:moveTo>
                <a:lnTo>
                  <a:pt x="7647647" y="0"/>
                </a:lnTo>
                <a:lnTo>
                  <a:pt x="7647647" y="4878011"/>
                </a:lnTo>
                <a:lnTo>
                  <a:pt x="0" y="4878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56426" y="2725552"/>
            <a:ext cx="7635893" cy="5030145"/>
          </a:xfrm>
          <a:custGeom>
            <a:avLst/>
            <a:gdLst/>
            <a:ahLst/>
            <a:cxnLst/>
            <a:rect r="r" b="b" t="t" l="l"/>
            <a:pathLst>
              <a:path h="5030145" w="7635893">
                <a:moveTo>
                  <a:pt x="0" y="0"/>
                </a:moveTo>
                <a:lnTo>
                  <a:pt x="7635894" y="0"/>
                </a:lnTo>
                <a:lnTo>
                  <a:pt x="7635894" y="5030145"/>
                </a:lnTo>
                <a:lnTo>
                  <a:pt x="0" y="5030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3902" y="1902732"/>
            <a:ext cx="16705992" cy="8141892"/>
            <a:chOff x="0" y="0"/>
            <a:chExt cx="4399932" cy="21443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99932" cy="2144367"/>
            </a:xfrm>
            <a:custGeom>
              <a:avLst/>
              <a:gdLst/>
              <a:ahLst/>
              <a:cxnLst/>
              <a:rect r="r" b="b" t="t" l="l"/>
              <a:pathLst>
                <a:path h="2144367" w="4399932">
                  <a:moveTo>
                    <a:pt x="23635" y="0"/>
                  </a:moveTo>
                  <a:lnTo>
                    <a:pt x="4376298" y="0"/>
                  </a:lnTo>
                  <a:cubicBezTo>
                    <a:pt x="4389351" y="0"/>
                    <a:pt x="4399932" y="10582"/>
                    <a:pt x="4399932" y="23635"/>
                  </a:cubicBezTo>
                  <a:lnTo>
                    <a:pt x="4399932" y="2120732"/>
                  </a:lnTo>
                  <a:cubicBezTo>
                    <a:pt x="4399932" y="2133785"/>
                    <a:pt x="4389351" y="2144367"/>
                    <a:pt x="4376298" y="2144367"/>
                  </a:cubicBezTo>
                  <a:lnTo>
                    <a:pt x="23635" y="2144367"/>
                  </a:lnTo>
                  <a:cubicBezTo>
                    <a:pt x="17366" y="2144367"/>
                    <a:pt x="11355" y="2141877"/>
                    <a:pt x="6922" y="2137444"/>
                  </a:cubicBezTo>
                  <a:cubicBezTo>
                    <a:pt x="2490" y="2133012"/>
                    <a:pt x="0" y="2127000"/>
                    <a:pt x="0" y="2120732"/>
                  </a:cubicBezTo>
                  <a:lnTo>
                    <a:pt x="0" y="23635"/>
                  </a:lnTo>
                  <a:cubicBezTo>
                    <a:pt x="0" y="10582"/>
                    <a:pt x="10582" y="0"/>
                    <a:pt x="23635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399932" cy="2182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61870" y="5682519"/>
            <a:ext cx="1570056" cy="2359662"/>
          </a:xfrm>
          <a:custGeom>
            <a:avLst/>
            <a:gdLst/>
            <a:ahLst/>
            <a:cxnLst/>
            <a:rect r="r" b="b" t="t" l="l"/>
            <a:pathLst>
              <a:path h="2359662" w="1570056">
                <a:moveTo>
                  <a:pt x="0" y="0"/>
                </a:moveTo>
                <a:lnTo>
                  <a:pt x="1570055" y="0"/>
                </a:lnTo>
                <a:lnTo>
                  <a:pt x="1570055" y="2359662"/>
                </a:lnTo>
                <a:lnTo>
                  <a:pt x="0" y="235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02" r="0" b="-270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61870" y="2583451"/>
            <a:ext cx="1685209" cy="2377720"/>
          </a:xfrm>
          <a:custGeom>
            <a:avLst/>
            <a:gdLst/>
            <a:ahLst/>
            <a:cxnLst/>
            <a:rect r="r" b="b" t="t" l="l"/>
            <a:pathLst>
              <a:path h="2377720" w="1685209">
                <a:moveTo>
                  <a:pt x="0" y="0"/>
                </a:moveTo>
                <a:lnTo>
                  <a:pt x="1685209" y="0"/>
                </a:lnTo>
                <a:lnTo>
                  <a:pt x="1685209" y="2377719"/>
                </a:lnTo>
                <a:lnTo>
                  <a:pt x="0" y="237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5783" y="2412783"/>
            <a:ext cx="6325173" cy="6356958"/>
          </a:xfrm>
          <a:custGeom>
            <a:avLst/>
            <a:gdLst/>
            <a:ahLst/>
            <a:cxnLst/>
            <a:rect r="r" b="b" t="t" l="l"/>
            <a:pathLst>
              <a:path h="6356958" w="6325173">
                <a:moveTo>
                  <a:pt x="0" y="0"/>
                </a:moveTo>
                <a:lnTo>
                  <a:pt x="6325173" y="0"/>
                </a:lnTo>
                <a:lnTo>
                  <a:pt x="632517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7669846" y="4850726"/>
            <a:ext cx="792023" cy="1570704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471776" y="2504199"/>
            <a:ext cx="6130090" cy="6174128"/>
          </a:xfrm>
          <a:custGeom>
            <a:avLst/>
            <a:gdLst/>
            <a:ahLst/>
            <a:cxnLst/>
            <a:rect r="r" b="b" t="t" l="l"/>
            <a:pathLst>
              <a:path h="6174128" w="6130090">
                <a:moveTo>
                  <a:pt x="0" y="0"/>
                </a:moveTo>
                <a:lnTo>
                  <a:pt x="6130090" y="0"/>
                </a:lnTo>
                <a:lnTo>
                  <a:pt x="6130090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2617" y="204253"/>
            <a:ext cx="17242767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¿SE SUPERARÁn LAS 3 horas con mas frecuencia?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2093" y="9077325"/>
            <a:ext cx="13529609" cy="79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</a:pPr>
            <a:r>
              <a:rPr lang="en-US" sz="2315" b="true">
                <a:solidFill>
                  <a:srgbClr val="FCE88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 LOS ÚLTIMOS 50 AÑOS NO SE APRECIA UNA VARIACIÓN SIGNIFICATIVA NI EN LA DURACIÓN MEDIA NI EN LA MÁXIMA. PERO SI UNA POSIBLE TENDENCIA EN LOS ÚLTIMOS AÑOS.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43270" y="656899"/>
            <a:ext cx="17021826" cy="9185527"/>
            <a:chOff x="0" y="0"/>
            <a:chExt cx="4483115" cy="2419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83115" cy="2419234"/>
            </a:xfrm>
            <a:custGeom>
              <a:avLst/>
              <a:gdLst/>
              <a:ahLst/>
              <a:cxnLst/>
              <a:rect r="r" b="b" t="t" l="l"/>
              <a:pathLst>
                <a:path h="2419234" w="4483115">
                  <a:moveTo>
                    <a:pt x="23196" y="0"/>
                  </a:moveTo>
                  <a:lnTo>
                    <a:pt x="4459919" y="0"/>
                  </a:lnTo>
                  <a:cubicBezTo>
                    <a:pt x="4472730" y="0"/>
                    <a:pt x="4483115" y="10385"/>
                    <a:pt x="4483115" y="23196"/>
                  </a:cubicBezTo>
                  <a:lnTo>
                    <a:pt x="4483115" y="2396037"/>
                  </a:lnTo>
                  <a:cubicBezTo>
                    <a:pt x="4483115" y="2408848"/>
                    <a:pt x="4472730" y="2419234"/>
                    <a:pt x="4459919" y="2419234"/>
                  </a:cubicBezTo>
                  <a:lnTo>
                    <a:pt x="23196" y="2419234"/>
                  </a:lnTo>
                  <a:cubicBezTo>
                    <a:pt x="10385" y="2419234"/>
                    <a:pt x="0" y="2408848"/>
                    <a:pt x="0" y="2396037"/>
                  </a:cubicBezTo>
                  <a:lnTo>
                    <a:pt x="0" y="23196"/>
                  </a:lnTo>
                  <a:cubicBezTo>
                    <a:pt x="0" y="10385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83115" cy="245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08938" y="1114308"/>
            <a:ext cx="8245244" cy="8058383"/>
          </a:xfrm>
          <a:custGeom>
            <a:avLst/>
            <a:gdLst/>
            <a:ahLst/>
            <a:cxnLst/>
            <a:rect r="r" b="b" t="t" l="l"/>
            <a:pathLst>
              <a:path h="8058383" w="8245244">
                <a:moveTo>
                  <a:pt x="0" y="0"/>
                </a:moveTo>
                <a:lnTo>
                  <a:pt x="8245244" y="0"/>
                </a:lnTo>
                <a:lnTo>
                  <a:pt x="8245244" y="8058384"/>
                </a:lnTo>
                <a:lnTo>
                  <a:pt x="0" y="8058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25701" y="2919813"/>
            <a:ext cx="8115300" cy="5285089"/>
          </a:xfrm>
          <a:custGeom>
            <a:avLst/>
            <a:gdLst/>
            <a:ahLst/>
            <a:cxnLst/>
            <a:rect r="r" b="b" t="t" l="l"/>
            <a:pathLst>
              <a:path h="5285089" w="8115300">
                <a:moveTo>
                  <a:pt x="0" y="0"/>
                </a:moveTo>
                <a:lnTo>
                  <a:pt x="8115300" y="0"/>
                </a:lnTo>
                <a:lnTo>
                  <a:pt x="8115300" y="5285089"/>
                </a:lnTo>
                <a:lnTo>
                  <a:pt x="0" y="528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35127" y="830996"/>
            <a:ext cx="7315498" cy="51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b="true" sz="30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 FILTRO MAS BAJO DE Nº DE VOTOS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8263713" y="1116565"/>
            <a:ext cx="1371415" cy="869194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9225701" y="2846988"/>
            <a:ext cx="8033599" cy="5020999"/>
          </a:xfrm>
          <a:custGeom>
            <a:avLst/>
            <a:gdLst/>
            <a:ahLst/>
            <a:cxnLst/>
            <a:rect r="r" b="b" t="t" l="l"/>
            <a:pathLst>
              <a:path h="5020999" w="8033599">
                <a:moveTo>
                  <a:pt x="0" y="0"/>
                </a:moveTo>
                <a:lnTo>
                  <a:pt x="8033599" y="0"/>
                </a:lnTo>
                <a:lnTo>
                  <a:pt x="8033599" y="5021000"/>
                </a:lnTo>
                <a:lnTo>
                  <a:pt x="0" y="5021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347996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9917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19" y="0"/>
                </a:lnTo>
                <a:lnTo>
                  <a:pt x="3417019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60514" y="2949607"/>
            <a:ext cx="15155317" cy="7105196"/>
            <a:chOff x="0" y="0"/>
            <a:chExt cx="3991524" cy="1871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91524" cy="1871327"/>
            </a:xfrm>
            <a:custGeom>
              <a:avLst/>
              <a:gdLst/>
              <a:ahLst/>
              <a:cxnLst/>
              <a:rect r="r" b="b" t="t" l="l"/>
              <a:pathLst>
                <a:path h="1871327" w="3991524">
                  <a:moveTo>
                    <a:pt x="26053" y="0"/>
                  </a:moveTo>
                  <a:lnTo>
                    <a:pt x="3965471" y="0"/>
                  </a:lnTo>
                  <a:cubicBezTo>
                    <a:pt x="3979859" y="0"/>
                    <a:pt x="3991524" y="11664"/>
                    <a:pt x="3991524" y="26053"/>
                  </a:cubicBezTo>
                  <a:lnTo>
                    <a:pt x="3991524" y="1845275"/>
                  </a:lnTo>
                  <a:cubicBezTo>
                    <a:pt x="3991524" y="1859663"/>
                    <a:pt x="3979859" y="1871327"/>
                    <a:pt x="3965471" y="1871327"/>
                  </a:cubicBezTo>
                  <a:lnTo>
                    <a:pt x="26053" y="1871327"/>
                  </a:lnTo>
                  <a:cubicBezTo>
                    <a:pt x="11664" y="1871327"/>
                    <a:pt x="0" y="1859663"/>
                    <a:pt x="0" y="1845275"/>
                  </a:cubicBezTo>
                  <a:lnTo>
                    <a:pt x="0" y="26053"/>
                  </a:lnTo>
                  <a:cubicBezTo>
                    <a:pt x="0" y="11664"/>
                    <a:pt x="11664" y="0"/>
                    <a:pt x="2605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991524" cy="1909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236469" y="3557810"/>
            <a:ext cx="7523274" cy="5049998"/>
          </a:xfrm>
          <a:custGeom>
            <a:avLst/>
            <a:gdLst/>
            <a:ahLst/>
            <a:cxnLst/>
            <a:rect r="r" b="b" t="t" l="l"/>
            <a:pathLst>
              <a:path h="5049998" w="7523274">
                <a:moveTo>
                  <a:pt x="0" y="0"/>
                </a:moveTo>
                <a:lnTo>
                  <a:pt x="7523274" y="0"/>
                </a:lnTo>
                <a:lnTo>
                  <a:pt x="7523274" y="5049998"/>
                </a:lnTo>
                <a:lnTo>
                  <a:pt x="0" y="5049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8258" y="3453369"/>
            <a:ext cx="6446315" cy="6132125"/>
          </a:xfrm>
          <a:custGeom>
            <a:avLst/>
            <a:gdLst/>
            <a:ahLst/>
            <a:cxnLst/>
            <a:rect r="r" b="b" t="t" l="l"/>
            <a:pathLst>
              <a:path h="6132125" w="6446315">
                <a:moveTo>
                  <a:pt x="0" y="0"/>
                </a:moveTo>
                <a:lnTo>
                  <a:pt x="6446315" y="0"/>
                </a:lnTo>
                <a:lnTo>
                  <a:pt x="6446315" y="6132125"/>
                </a:lnTo>
                <a:lnTo>
                  <a:pt x="0" y="6132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7549" y="95250"/>
            <a:ext cx="16421751" cy="329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D83D1C"/>
                </a:solidFill>
                <a:latin typeface="Boulder"/>
                <a:ea typeface="Boulder"/>
                <a:cs typeface="Boulder"/>
                <a:sym typeface="Boulder"/>
              </a:rPr>
              <a:t>¿ESTAMOS EN UNA ERA DE BAJA ORIGINALIDAD Y MUCHA REPETICIóN?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63288" y="8893006"/>
            <a:ext cx="7269637" cy="69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8"/>
              </a:lnSpc>
            </a:pPr>
            <a:r>
              <a:rPr lang="en-US" sz="202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PALABRAS CLAVE: REPETIR NOMBRES, ‘PRECUELA’, ‘SECUELA’, ‘REMAKE’, ‘ADAPTACIÓN’, ‘BASADO EN’...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8755218">
            <a:off x="14639029" y="-1634779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73216">
            <a:off x="-1346970" y="8268874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007" y="1673121"/>
            <a:ext cx="3533632" cy="2253210"/>
          </a:xfrm>
          <a:custGeom>
            <a:avLst/>
            <a:gdLst/>
            <a:ahLst/>
            <a:cxnLst/>
            <a:rect r="r" b="b" t="t" l="l"/>
            <a:pathLst>
              <a:path h="2253210" w="3533632">
                <a:moveTo>
                  <a:pt x="0" y="0"/>
                </a:moveTo>
                <a:lnTo>
                  <a:pt x="3533632" y="0"/>
                </a:lnTo>
                <a:lnTo>
                  <a:pt x="3533632" y="2253210"/>
                </a:lnTo>
                <a:lnTo>
                  <a:pt x="0" y="2253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3019012" y="4721003"/>
            <a:ext cx="753627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341748" y="2005898"/>
            <a:ext cx="3137602" cy="3137602"/>
          </a:xfrm>
          <a:custGeom>
            <a:avLst/>
            <a:gdLst/>
            <a:ahLst/>
            <a:cxnLst/>
            <a:rect r="r" b="b" t="t" l="l"/>
            <a:pathLst>
              <a:path h="3137602" w="3137602">
                <a:moveTo>
                  <a:pt x="0" y="0"/>
                </a:moveTo>
                <a:lnTo>
                  <a:pt x="3137602" y="0"/>
                </a:lnTo>
                <a:lnTo>
                  <a:pt x="3137602" y="3137602"/>
                </a:lnTo>
                <a:lnTo>
                  <a:pt x="0" y="31376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111105" y="4806306"/>
            <a:ext cx="753627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75016" y="4768493"/>
            <a:ext cx="2277853" cy="2712602"/>
          </a:xfrm>
          <a:custGeom>
            <a:avLst/>
            <a:gdLst/>
            <a:ahLst/>
            <a:cxnLst/>
            <a:rect r="r" b="b" t="t" l="l"/>
            <a:pathLst>
              <a:path h="2712602" w="2277853">
                <a:moveTo>
                  <a:pt x="0" y="0"/>
                </a:moveTo>
                <a:lnTo>
                  <a:pt x="2277852" y="0"/>
                </a:lnTo>
                <a:lnTo>
                  <a:pt x="2277852" y="2712602"/>
                </a:lnTo>
                <a:lnTo>
                  <a:pt x="0" y="2712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39679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2122967" y="4844693"/>
            <a:ext cx="753627" cy="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074162" y="5882648"/>
            <a:ext cx="2668784" cy="2090855"/>
          </a:xfrm>
          <a:custGeom>
            <a:avLst/>
            <a:gdLst/>
            <a:ahLst/>
            <a:cxnLst/>
            <a:rect r="r" b="b" t="t" l="l"/>
            <a:pathLst>
              <a:path h="2090855" w="2668784">
                <a:moveTo>
                  <a:pt x="0" y="0"/>
                </a:moveTo>
                <a:lnTo>
                  <a:pt x="2668784" y="0"/>
                </a:lnTo>
                <a:lnTo>
                  <a:pt x="2668784" y="2090855"/>
                </a:lnTo>
                <a:lnTo>
                  <a:pt x="0" y="2090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245" t="-2862" r="-1466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29309" y="4844693"/>
            <a:ext cx="2168049" cy="3254624"/>
          </a:xfrm>
          <a:custGeom>
            <a:avLst/>
            <a:gdLst/>
            <a:ahLst/>
            <a:cxnLst/>
            <a:rect r="r" b="b" t="t" l="l"/>
            <a:pathLst>
              <a:path h="3254624" w="2168049">
                <a:moveTo>
                  <a:pt x="0" y="0"/>
                </a:moveTo>
                <a:lnTo>
                  <a:pt x="2168049" y="0"/>
                </a:lnTo>
                <a:lnTo>
                  <a:pt x="2168049" y="3254625"/>
                </a:lnTo>
                <a:lnTo>
                  <a:pt x="0" y="3254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63722" y="1425205"/>
            <a:ext cx="2163599" cy="2749044"/>
          </a:xfrm>
          <a:custGeom>
            <a:avLst/>
            <a:gdLst/>
            <a:ahLst/>
            <a:cxnLst/>
            <a:rect r="r" b="b" t="t" l="l"/>
            <a:pathLst>
              <a:path h="2749044" w="2163599">
                <a:moveTo>
                  <a:pt x="0" y="0"/>
                </a:moveTo>
                <a:lnTo>
                  <a:pt x="2163599" y="0"/>
                </a:lnTo>
                <a:lnTo>
                  <a:pt x="2163599" y="2749043"/>
                </a:lnTo>
                <a:lnTo>
                  <a:pt x="0" y="2749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76594" y="3249224"/>
            <a:ext cx="2725203" cy="2496516"/>
          </a:xfrm>
          <a:custGeom>
            <a:avLst/>
            <a:gdLst/>
            <a:ahLst/>
            <a:cxnLst/>
            <a:rect r="r" b="b" t="t" l="l"/>
            <a:pathLst>
              <a:path h="2496516" w="2725203">
                <a:moveTo>
                  <a:pt x="0" y="0"/>
                </a:moveTo>
                <a:lnTo>
                  <a:pt x="2725203" y="0"/>
                </a:lnTo>
                <a:lnTo>
                  <a:pt x="2725203" y="2496516"/>
                </a:lnTo>
                <a:lnTo>
                  <a:pt x="0" y="2496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7228" t="0" r="-2567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030122" y="2431930"/>
            <a:ext cx="3149701" cy="3743415"/>
          </a:xfrm>
          <a:custGeom>
            <a:avLst/>
            <a:gdLst/>
            <a:ahLst/>
            <a:cxnLst/>
            <a:rect r="r" b="b" t="t" l="l"/>
            <a:pathLst>
              <a:path h="3743415" w="3149701">
                <a:moveTo>
                  <a:pt x="0" y="0"/>
                </a:moveTo>
                <a:lnTo>
                  <a:pt x="3149701" y="0"/>
                </a:lnTo>
                <a:lnTo>
                  <a:pt x="3149701" y="3743415"/>
                </a:lnTo>
                <a:lnTo>
                  <a:pt x="0" y="37434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75542" y="393700"/>
            <a:ext cx="15270013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CONTEXTO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06014" y="7977061"/>
            <a:ext cx="2298204" cy="120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1902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0773" y="7977061"/>
            <a:ext cx="2242096" cy="120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1895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20074" y="8055481"/>
            <a:ext cx="2356098" cy="120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1940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29032" y="7977061"/>
            <a:ext cx="2345531" cy="120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1960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2304204" y="9258300"/>
            <a:ext cx="15977370" cy="1028700"/>
          </a:xfrm>
          <a:prstGeom prst="line">
            <a:avLst/>
          </a:prstGeom>
          <a:ln cap="flat" w="200025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098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90399" y="2929137"/>
            <a:ext cx="15155317" cy="7105196"/>
            <a:chOff x="0" y="0"/>
            <a:chExt cx="3991524" cy="1871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91524" cy="1871327"/>
            </a:xfrm>
            <a:custGeom>
              <a:avLst/>
              <a:gdLst/>
              <a:ahLst/>
              <a:cxnLst/>
              <a:rect r="r" b="b" t="t" l="l"/>
              <a:pathLst>
                <a:path h="1871327" w="3991524">
                  <a:moveTo>
                    <a:pt x="26053" y="0"/>
                  </a:moveTo>
                  <a:lnTo>
                    <a:pt x="3965471" y="0"/>
                  </a:lnTo>
                  <a:cubicBezTo>
                    <a:pt x="3979859" y="0"/>
                    <a:pt x="3991524" y="11664"/>
                    <a:pt x="3991524" y="26053"/>
                  </a:cubicBezTo>
                  <a:lnTo>
                    <a:pt x="3991524" y="1845275"/>
                  </a:lnTo>
                  <a:cubicBezTo>
                    <a:pt x="3991524" y="1859663"/>
                    <a:pt x="3979859" y="1871327"/>
                    <a:pt x="3965471" y="1871327"/>
                  </a:cubicBezTo>
                  <a:lnTo>
                    <a:pt x="26053" y="1871327"/>
                  </a:lnTo>
                  <a:cubicBezTo>
                    <a:pt x="11664" y="1871327"/>
                    <a:pt x="0" y="1859663"/>
                    <a:pt x="0" y="1845275"/>
                  </a:cubicBezTo>
                  <a:lnTo>
                    <a:pt x="0" y="26053"/>
                  </a:lnTo>
                  <a:cubicBezTo>
                    <a:pt x="0" y="11664"/>
                    <a:pt x="11664" y="0"/>
                    <a:pt x="2605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991524" cy="1909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10488" y="3236495"/>
            <a:ext cx="3905801" cy="2197013"/>
          </a:xfrm>
          <a:custGeom>
            <a:avLst/>
            <a:gdLst/>
            <a:ahLst/>
            <a:cxnLst/>
            <a:rect r="r" b="b" t="t" l="l"/>
            <a:pathLst>
              <a:path h="2197013" w="3905801">
                <a:moveTo>
                  <a:pt x="0" y="0"/>
                </a:moveTo>
                <a:lnTo>
                  <a:pt x="3905801" y="0"/>
                </a:lnTo>
                <a:lnTo>
                  <a:pt x="3905801" y="2197013"/>
                </a:lnTo>
                <a:lnTo>
                  <a:pt x="0" y="2197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71206" y="3091618"/>
            <a:ext cx="2157831" cy="3236746"/>
          </a:xfrm>
          <a:custGeom>
            <a:avLst/>
            <a:gdLst/>
            <a:ahLst/>
            <a:cxnLst/>
            <a:rect r="r" b="b" t="t" l="l"/>
            <a:pathLst>
              <a:path h="3236746" w="2157831">
                <a:moveTo>
                  <a:pt x="0" y="0"/>
                </a:moveTo>
                <a:lnTo>
                  <a:pt x="2157831" y="0"/>
                </a:lnTo>
                <a:lnTo>
                  <a:pt x="2157831" y="3236746"/>
                </a:lnTo>
                <a:lnTo>
                  <a:pt x="0" y="323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988769" y="6098096"/>
            <a:ext cx="2444311" cy="3412651"/>
          </a:xfrm>
          <a:custGeom>
            <a:avLst/>
            <a:gdLst/>
            <a:ahLst/>
            <a:cxnLst/>
            <a:rect r="r" b="b" t="t" l="l"/>
            <a:pathLst>
              <a:path h="3412651" w="2444311">
                <a:moveTo>
                  <a:pt x="0" y="0"/>
                </a:moveTo>
                <a:lnTo>
                  <a:pt x="2444312" y="0"/>
                </a:lnTo>
                <a:lnTo>
                  <a:pt x="2444312" y="3412651"/>
                </a:lnTo>
                <a:lnTo>
                  <a:pt x="0" y="3412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9888" y="6147511"/>
            <a:ext cx="2240756" cy="3363236"/>
          </a:xfrm>
          <a:custGeom>
            <a:avLst/>
            <a:gdLst/>
            <a:ahLst/>
            <a:cxnLst/>
            <a:rect r="r" b="b" t="t" l="l"/>
            <a:pathLst>
              <a:path h="3363236" w="2240756">
                <a:moveTo>
                  <a:pt x="0" y="0"/>
                </a:moveTo>
                <a:lnTo>
                  <a:pt x="2240756" y="0"/>
                </a:lnTo>
                <a:lnTo>
                  <a:pt x="2240756" y="3363236"/>
                </a:lnTo>
                <a:lnTo>
                  <a:pt x="0" y="3363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65868" y="3091618"/>
            <a:ext cx="3438735" cy="2875040"/>
          </a:xfrm>
          <a:custGeom>
            <a:avLst/>
            <a:gdLst/>
            <a:ahLst/>
            <a:cxnLst/>
            <a:rect r="r" b="b" t="t" l="l"/>
            <a:pathLst>
              <a:path h="2875040" w="3438735">
                <a:moveTo>
                  <a:pt x="0" y="0"/>
                </a:moveTo>
                <a:lnTo>
                  <a:pt x="3438735" y="0"/>
                </a:lnTo>
                <a:lnTo>
                  <a:pt x="3438735" y="2875039"/>
                </a:lnTo>
                <a:lnTo>
                  <a:pt x="0" y="2875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8635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48847" y="6241896"/>
            <a:ext cx="3806366" cy="3801608"/>
          </a:xfrm>
          <a:custGeom>
            <a:avLst/>
            <a:gdLst/>
            <a:ahLst/>
            <a:cxnLst/>
            <a:rect r="r" b="b" t="t" l="l"/>
            <a:pathLst>
              <a:path h="3801608" w="3806366">
                <a:moveTo>
                  <a:pt x="0" y="0"/>
                </a:moveTo>
                <a:lnTo>
                  <a:pt x="3806367" y="0"/>
                </a:lnTo>
                <a:lnTo>
                  <a:pt x="3806367" y="3801609"/>
                </a:lnTo>
                <a:lnTo>
                  <a:pt x="0" y="38016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671206" y="6481734"/>
            <a:ext cx="2213237" cy="3321932"/>
          </a:xfrm>
          <a:custGeom>
            <a:avLst/>
            <a:gdLst/>
            <a:ahLst/>
            <a:cxnLst/>
            <a:rect r="r" b="b" t="t" l="l"/>
            <a:pathLst>
              <a:path h="3321932" w="2213237">
                <a:moveTo>
                  <a:pt x="0" y="0"/>
                </a:moveTo>
                <a:lnTo>
                  <a:pt x="2213237" y="0"/>
                </a:lnTo>
                <a:lnTo>
                  <a:pt x="2213237" y="3321932"/>
                </a:lnTo>
                <a:lnTo>
                  <a:pt x="0" y="3321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17164" y="3236495"/>
            <a:ext cx="5385735" cy="6577996"/>
          </a:xfrm>
          <a:custGeom>
            <a:avLst/>
            <a:gdLst/>
            <a:ahLst/>
            <a:cxnLst/>
            <a:rect r="r" b="b" t="t" l="l"/>
            <a:pathLst>
              <a:path h="6577996" w="5385735">
                <a:moveTo>
                  <a:pt x="0" y="0"/>
                </a:moveTo>
                <a:lnTo>
                  <a:pt x="5385734" y="0"/>
                </a:lnTo>
                <a:lnTo>
                  <a:pt x="5385734" y="6577996"/>
                </a:lnTo>
                <a:lnTo>
                  <a:pt x="0" y="65779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7549" y="539631"/>
            <a:ext cx="16421751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D83D1C"/>
                </a:solidFill>
                <a:latin typeface="Boulder"/>
                <a:ea typeface="Boulder"/>
                <a:cs typeface="Boulder"/>
                <a:sym typeface="Boulder"/>
              </a:rPr>
              <a:t>UN POCO DE ORIGINALIDAD, POR FAVOR.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05128" y="8378190"/>
            <a:ext cx="447615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¿2019 o 1992?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398114" y="3312695"/>
            <a:ext cx="5385735" cy="3091869"/>
          </a:xfrm>
          <a:custGeom>
            <a:avLst/>
            <a:gdLst/>
            <a:ahLst/>
            <a:cxnLst/>
            <a:rect r="r" b="b" t="t" l="l"/>
            <a:pathLst>
              <a:path h="3091869" w="5385735">
                <a:moveTo>
                  <a:pt x="0" y="0"/>
                </a:moveTo>
                <a:lnTo>
                  <a:pt x="5385734" y="0"/>
                </a:lnTo>
                <a:lnTo>
                  <a:pt x="5385734" y="3091869"/>
                </a:lnTo>
                <a:lnTo>
                  <a:pt x="0" y="30918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20" t="0" r="-2820" b="-124751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068723"/>
            <a:ext cx="15502309" cy="7686105"/>
            <a:chOff x="0" y="0"/>
            <a:chExt cx="4082913" cy="20243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82913" cy="2024324"/>
            </a:xfrm>
            <a:custGeom>
              <a:avLst/>
              <a:gdLst/>
              <a:ahLst/>
              <a:cxnLst/>
              <a:rect r="r" b="b" t="t" l="l"/>
              <a:pathLst>
                <a:path h="2024324" w="4082913">
                  <a:moveTo>
                    <a:pt x="25470" y="0"/>
                  </a:moveTo>
                  <a:lnTo>
                    <a:pt x="4057443" y="0"/>
                  </a:lnTo>
                  <a:cubicBezTo>
                    <a:pt x="4064198" y="0"/>
                    <a:pt x="4070676" y="2683"/>
                    <a:pt x="4075453" y="7460"/>
                  </a:cubicBezTo>
                  <a:cubicBezTo>
                    <a:pt x="4080229" y="12236"/>
                    <a:pt x="4082913" y="18715"/>
                    <a:pt x="4082913" y="25470"/>
                  </a:cubicBezTo>
                  <a:lnTo>
                    <a:pt x="4082913" y="1998854"/>
                  </a:lnTo>
                  <a:cubicBezTo>
                    <a:pt x="4082913" y="2012921"/>
                    <a:pt x="4071510" y="2024324"/>
                    <a:pt x="4057443" y="2024324"/>
                  </a:cubicBezTo>
                  <a:lnTo>
                    <a:pt x="25470" y="2024324"/>
                  </a:lnTo>
                  <a:cubicBezTo>
                    <a:pt x="11403" y="2024324"/>
                    <a:pt x="0" y="2012921"/>
                    <a:pt x="0" y="1998854"/>
                  </a:cubicBezTo>
                  <a:lnTo>
                    <a:pt x="0" y="25470"/>
                  </a:lnTo>
                  <a:cubicBezTo>
                    <a:pt x="0" y="11403"/>
                    <a:pt x="11403" y="0"/>
                    <a:pt x="2547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082913" cy="206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173033" y="1413360"/>
            <a:ext cx="3114967" cy="8418830"/>
          </a:xfrm>
          <a:custGeom>
            <a:avLst/>
            <a:gdLst/>
            <a:ahLst/>
            <a:cxnLst/>
            <a:rect r="r" b="b" t="t" l="l"/>
            <a:pathLst>
              <a:path h="8418830" w="3114967">
                <a:moveTo>
                  <a:pt x="0" y="0"/>
                </a:moveTo>
                <a:lnTo>
                  <a:pt x="3114967" y="0"/>
                </a:lnTo>
                <a:lnTo>
                  <a:pt x="3114967" y="8418830"/>
                </a:lnTo>
                <a:lnTo>
                  <a:pt x="0" y="841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21134" y="3037455"/>
            <a:ext cx="5464153" cy="5339968"/>
          </a:xfrm>
          <a:custGeom>
            <a:avLst/>
            <a:gdLst/>
            <a:ahLst/>
            <a:cxnLst/>
            <a:rect r="r" b="b" t="t" l="l"/>
            <a:pathLst>
              <a:path h="5339968" w="5464153">
                <a:moveTo>
                  <a:pt x="0" y="0"/>
                </a:moveTo>
                <a:lnTo>
                  <a:pt x="5464154" y="0"/>
                </a:lnTo>
                <a:lnTo>
                  <a:pt x="5464154" y="5339969"/>
                </a:lnTo>
                <a:lnTo>
                  <a:pt x="0" y="5339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040608">
            <a:off x="-547447" y="-479483"/>
            <a:ext cx="3949417" cy="3016367"/>
          </a:xfrm>
          <a:custGeom>
            <a:avLst/>
            <a:gdLst/>
            <a:ahLst/>
            <a:cxnLst/>
            <a:rect r="r" b="b" t="t" l="l"/>
            <a:pathLst>
              <a:path h="3016367" w="3949417">
                <a:moveTo>
                  <a:pt x="0" y="0"/>
                </a:moveTo>
                <a:lnTo>
                  <a:pt x="3949417" y="0"/>
                </a:lnTo>
                <a:lnTo>
                  <a:pt x="3949417" y="3016366"/>
                </a:lnTo>
                <a:lnTo>
                  <a:pt x="0" y="3016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1353" y="2836643"/>
            <a:ext cx="8847553" cy="5540780"/>
          </a:xfrm>
          <a:custGeom>
            <a:avLst/>
            <a:gdLst/>
            <a:ahLst/>
            <a:cxnLst/>
            <a:rect r="r" b="b" t="t" l="l"/>
            <a:pathLst>
              <a:path h="5540780" w="8847553">
                <a:moveTo>
                  <a:pt x="0" y="0"/>
                </a:moveTo>
                <a:lnTo>
                  <a:pt x="8847553" y="0"/>
                </a:lnTo>
                <a:lnTo>
                  <a:pt x="8847553" y="5540781"/>
                </a:lnTo>
                <a:lnTo>
                  <a:pt x="0" y="55407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69623" y="132813"/>
            <a:ext cx="14348754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E542B"/>
                </a:solidFill>
                <a:latin typeface="Boulder"/>
                <a:ea typeface="Boulder"/>
                <a:cs typeface="Boulder"/>
                <a:sym typeface="Boulder"/>
              </a:rPr>
              <a:t>A HOLLYWOOD LE ENCANTAN LOS DRAMAS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77351" y="8843010"/>
            <a:ext cx="833329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LAS PRUEBAS SON CLARAS, NADA QUE AÑADIR SEÑORIA.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4555" y="-173212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06190" y="-173212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16935" y="-173212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04555" y="514350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6190" y="514350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16935" y="5143500"/>
            <a:ext cx="6875620" cy="6875620"/>
          </a:xfrm>
          <a:custGeom>
            <a:avLst/>
            <a:gdLst/>
            <a:ahLst/>
            <a:cxnLst/>
            <a:rect r="r" b="b" t="t" l="l"/>
            <a:pathLst>
              <a:path h="6875620" w="6875620">
                <a:moveTo>
                  <a:pt x="0" y="0"/>
                </a:moveTo>
                <a:lnTo>
                  <a:pt x="6875620" y="0"/>
                </a:lnTo>
                <a:lnTo>
                  <a:pt x="6875620" y="6875620"/>
                </a:lnTo>
                <a:lnTo>
                  <a:pt x="0" y="6875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068723"/>
            <a:ext cx="15502309" cy="7686105"/>
            <a:chOff x="0" y="0"/>
            <a:chExt cx="4082913" cy="20243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82913" cy="2024324"/>
            </a:xfrm>
            <a:custGeom>
              <a:avLst/>
              <a:gdLst/>
              <a:ahLst/>
              <a:cxnLst/>
              <a:rect r="r" b="b" t="t" l="l"/>
              <a:pathLst>
                <a:path h="2024324" w="4082913">
                  <a:moveTo>
                    <a:pt x="25470" y="0"/>
                  </a:moveTo>
                  <a:lnTo>
                    <a:pt x="4057443" y="0"/>
                  </a:lnTo>
                  <a:cubicBezTo>
                    <a:pt x="4064198" y="0"/>
                    <a:pt x="4070676" y="2683"/>
                    <a:pt x="4075453" y="7460"/>
                  </a:cubicBezTo>
                  <a:cubicBezTo>
                    <a:pt x="4080229" y="12236"/>
                    <a:pt x="4082913" y="18715"/>
                    <a:pt x="4082913" y="25470"/>
                  </a:cubicBezTo>
                  <a:lnTo>
                    <a:pt x="4082913" y="1998854"/>
                  </a:lnTo>
                  <a:cubicBezTo>
                    <a:pt x="4082913" y="2012921"/>
                    <a:pt x="4071510" y="2024324"/>
                    <a:pt x="4057443" y="2024324"/>
                  </a:cubicBezTo>
                  <a:lnTo>
                    <a:pt x="25470" y="2024324"/>
                  </a:lnTo>
                  <a:cubicBezTo>
                    <a:pt x="11403" y="2024324"/>
                    <a:pt x="0" y="2012921"/>
                    <a:pt x="0" y="1998854"/>
                  </a:cubicBezTo>
                  <a:lnTo>
                    <a:pt x="0" y="25470"/>
                  </a:lnTo>
                  <a:cubicBezTo>
                    <a:pt x="0" y="11403"/>
                    <a:pt x="11403" y="0"/>
                    <a:pt x="2547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82913" cy="2062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161383" y="2829507"/>
            <a:ext cx="12966186" cy="6681399"/>
          </a:xfrm>
          <a:custGeom>
            <a:avLst/>
            <a:gdLst/>
            <a:ahLst/>
            <a:cxnLst/>
            <a:rect r="r" b="b" t="t" l="l"/>
            <a:pathLst>
              <a:path h="6681399" w="12966186">
                <a:moveTo>
                  <a:pt x="0" y="0"/>
                </a:moveTo>
                <a:lnTo>
                  <a:pt x="12966186" y="0"/>
                </a:lnTo>
                <a:lnTo>
                  <a:pt x="12966186" y="6681399"/>
                </a:lnTo>
                <a:lnTo>
                  <a:pt x="0" y="66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14059" y="2341343"/>
            <a:ext cx="10410821" cy="6558817"/>
          </a:xfrm>
          <a:custGeom>
            <a:avLst/>
            <a:gdLst/>
            <a:ahLst/>
            <a:cxnLst/>
            <a:rect r="r" b="b" t="t" l="l"/>
            <a:pathLst>
              <a:path h="6558817" w="10410821">
                <a:moveTo>
                  <a:pt x="0" y="0"/>
                </a:moveTo>
                <a:lnTo>
                  <a:pt x="10410821" y="0"/>
                </a:lnTo>
                <a:lnTo>
                  <a:pt x="10410821" y="6558817"/>
                </a:lnTo>
                <a:lnTo>
                  <a:pt x="0" y="6558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9623" y="132813"/>
            <a:ext cx="14348754" cy="22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Y A NUESTRA ACADEMIA </a:t>
            </a:r>
          </a:p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TAMBIÉn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322668">
            <a:off x="15009063" y="-274377"/>
            <a:ext cx="3284676" cy="3412650"/>
          </a:xfrm>
          <a:custGeom>
            <a:avLst/>
            <a:gdLst/>
            <a:ahLst/>
            <a:cxnLst/>
            <a:rect r="r" b="b" t="t" l="l"/>
            <a:pathLst>
              <a:path h="3412650" w="3284676">
                <a:moveTo>
                  <a:pt x="0" y="0"/>
                </a:moveTo>
                <a:lnTo>
                  <a:pt x="3284676" y="0"/>
                </a:lnTo>
                <a:lnTo>
                  <a:pt x="3284676" y="3412650"/>
                </a:lnTo>
                <a:lnTo>
                  <a:pt x="0" y="3412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1973" y="5684651"/>
            <a:ext cx="2269298" cy="2999166"/>
          </a:xfrm>
          <a:custGeom>
            <a:avLst/>
            <a:gdLst/>
            <a:ahLst/>
            <a:cxnLst/>
            <a:rect r="r" b="b" t="t" l="l"/>
            <a:pathLst>
              <a:path h="2999166" w="2269298">
                <a:moveTo>
                  <a:pt x="0" y="0"/>
                </a:moveTo>
                <a:lnTo>
                  <a:pt x="2269297" y="0"/>
                </a:lnTo>
                <a:lnTo>
                  <a:pt x="2269297" y="2999166"/>
                </a:lnTo>
                <a:lnTo>
                  <a:pt x="0" y="2999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98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020105">
            <a:off x="2379178" y="6678269"/>
            <a:ext cx="2023629" cy="1497486"/>
          </a:xfrm>
          <a:custGeom>
            <a:avLst/>
            <a:gdLst/>
            <a:ahLst/>
            <a:cxnLst/>
            <a:rect r="r" b="b" t="t" l="l"/>
            <a:pathLst>
              <a:path h="1497486" w="2023629">
                <a:moveTo>
                  <a:pt x="0" y="0"/>
                </a:moveTo>
                <a:lnTo>
                  <a:pt x="2023630" y="0"/>
                </a:lnTo>
                <a:lnTo>
                  <a:pt x="2023630" y="1497486"/>
                </a:lnTo>
                <a:lnTo>
                  <a:pt x="0" y="1497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54604" y="4271675"/>
            <a:ext cx="3030705" cy="5266534"/>
            <a:chOff x="0" y="0"/>
            <a:chExt cx="798210" cy="13870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210" cy="1387071"/>
            </a:xfrm>
            <a:custGeom>
              <a:avLst/>
              <a:gdLst/>
              <a:ahLst/>
              <a:cxnLst/>
              <a:rect r="r" b="b" t="t" l="l"/>
              <a:pathLst>
                <a:path h="1387071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256792"/>
                  </a:lnTo>
                  <a:cubicBezTo>
                    <a:pt x="798210" y="1291344"/>
                    <a:pt x="784485" y="1324481"/>
                    <a:pt x="760052" y="1348913"/>
                  </a:cubicBezTo>
                  <a:cubicBezTo>
                    <a:pt x="735620" y="1373345"/>
                    <a:pt x="702483" y="1387071"/>
                    <a:pt x="667931" y="1387071"/>
                  </a:cubicBezTo>
                  <a:lnTo>
                    <a:pt x="130279" y="1387071"/>
                  </a:lnTo>
                  <a:cubicBezTo>
                    <a:pt x="58328" y="1387071"/>
                    <a:pt x="0" y="1328743"/>
                    <a:pt x="0" y="1256792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98210" cy="142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95739" y="4271675"/>
            <a:ext cx="3030705" cy="5266534"/>
            <a:chOff x="0" y="0"/>
            <a:chExt cx="798210" cy="13870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8210" cy="1387071"/>
            </a:xfrm>
            <a:custGeom>
              <a:avLst/>
              <a:gdLst/>
              <a:ahLst/>
              <a:cxnLst/>
              <a:rect r="r" b="b" t="t" l="l"/>
              <a:pathLst>
                <a:path h="1387071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256792"/>
                  </a:lnTo>
                  <a:cubicBezTo>
                    <a:pt x="798210" y="1291344"/>
                    <a:pt x="784485" y="1324481"/>
                    <a:pt x="760052" y="1348913"/>
                  </a:cubicBezTo>
                  <a:cubicBezTo>
                    <a:pt x="735620" y="1373345"/>
                    <a:pt x="702483" y="1387071"/>
                    <a:pt x="667931" y="1387071"/>
                  </a:cubicBezTo>
                  <a:lnTo>
                    <a:pt x="130279" y="1387071"/>
                  </a:lnTo>
                  <a:cubicBezTo>
                    <a:pt x="58328" y="1387071"/>
                    <a:pt x="0" y="1328743"/>
                    <a:pt x="0" y="1256792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98210" cy="142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47308" y="4271675"/>
            <a:ext cx="3030705" cy="5266534"/>
            <a:chOff x="0" y="0"/>
            <a:chExt cx="798210" cy="13870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210" cy="1387071"/>
            </a:xfrm>
            <a:custGeom>
              <a:avLst/>
              <a:gdLst/>
              <a:ahLst/>
              <a:cxnLst/>
              <a:rect r="r" b="b" t="t" l="l"/>
              <a:pathLst>
                <a:path h="1387071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256792"/>
                  </a:lnTo>
                  <a:cubicBezTo>
                    <a:pt x="798210" y="1291344"/>
                    <a:pt x="784485" y="1324481"/>
                    <a:pt x="760052" y="1348913"/>
                  </a:cubicBezTo>
                  <a:cubicBezTo>
                    <a:pt x="735620" y="1373345"/>
                    <a:pt x="702483" y="1387071"/>
                    <a:pt x="667931" y="1387071"/>
                  </a:cubicBezTo>
                  <a:lnTo>
                    <a:pt x="130279" y="1387071"/>
                  </a:lnTo>
                  <a:cubicBezTo>
                    <a:pt x="58328" y="1387071"/>
                    <a:pt x="0" y="1328743"/>
                    <a:pt x="0" y="1256792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98210" cy="142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93433" y="4271675"/>
            <a:ext cx="3030705" cy="5266534"/>
            <a:chOff x="0" y="0"/>
            <a:chExt cx="798210" cy="1387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210" cy="1387071"/>
            </a:xfrm>
            <a:custGeom>
              <a:avLst/>
              <a:gdLst/>
              <a:ahLst/>
              <a:cxnLst/>
              <a:rect r="r" b="b" t="t" l="l"/>
              <a:pathLst>
                <a:path h="1387071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256792"/>
                  </a:lnTo>
                  <a:cubicBezTo>
                    <a:pt x="798210" y="1291344"/>
                    <a:pt x="784485" y="1324481"/>
                    <a:pt x="760052" y="1348913"/>
                  </a:cubicBezTo>
                  <a:cubicBezTo>
                    <a:pt x="735620" y="1373345"/>
                    <a:pt x="702483" y="1387071"/>
                    <a:pt x="667931" y="1387071"/>
                  </a:cubicBezTo>
                  <a:lnTo>
                    <a:pt x="130279" y="1387071"/>
                  </a:lnTo>
                  <a:cubicBezTo>
                    <a:pt x="58328" y="1387071"/>
                    <a:pt x="0" y="1328743"/>
                    <a:pt x="0" y="1256792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98210" cy="142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862073" y="4271675"/>
            <a:ext cx="3030705" cy="5266534"/>
            <a:chOff x="0" y="0"/>
            <a:chExt cx="798210" cy="13870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8210" cy="1387071"/>
            </a:xfrm>
            <a:custGeom>
              <a:avLst/>
              <a:gdLst/>
              <a:ahLst/>
              <a:cxnLst/>
              <a:rect r="r" b="b" t="t" l="l"/>
              <a:pathLst>
                <a:path h="1387071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256792"/>
                  </a:lnTo>
                  <a:cubicBezTo>
                    <a:pt x="798210" y="1291344"/>
                    <a:pt x="784485" y="1324481"/>
                    <a:pt x="760052" y="1348913"/>
                  </a:cubicBezTo>
                  <a:cubicBezTo>
                    <a:pt x="735620" y="1373345"/>
                    <a:pt x="702483" y="1387071"/>
                    <a:pt x="667931" y="1387071"/>
                  </a:cubicBezTo>
                  <a:lnTo>
                    <a:pt x="130279" y="1387071"/>
                  </a:lnTo>
                  <a:cubicBezTo>
                    <a:pt x="58328" y="1387071"/>
                    <a:pt x="0" y="1328743"/>
                    <a:pt x="0" y="1256792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98210" cy="1425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523533" y="4102079"/>
            <a:ext cx="4820774" cy="3210068"/>
          </a:xfrm>
          <a:custGeom>
            <a:avLst/>
            <a:gdLst/>
            <a:ahLst/>
            <a:cxnLst/>
            <a:rect r="r" b="b" t="t" l="l"/>
            <a:pathLst>
              <a:path h="3210068" w="4820774">
                <a:moveTo>
                  <a:pt x="0" y="0"/>
                </a:moveTo>
                <a:lnTo>
                  <a:pt x="4820774" y="0"/>
                </a:lnTo>
                <a:lnTo>
                  <a:pt x="4820774" y="3210069"/>
                </a:lnTo>
                <a:lnTo>
                  <a:pt x="0" y="3210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97241" y="4415814"/>
            <a:ext cx="2489128" cy="2489128"/>
          </a:xfrm>
          <a:custGeom>
            <a:avLst/>
            <a:gdLst/>
            <a:ahLst/>
            <a:cxnLst/>
            <a:rect r="r" b="b" t="t" l="l"/>
            <a:pathLst>
              <a:path h="2489128" w="2489128">
                <a:moveTo>
                  <a:pt x="0" y="0"/>
                </a:moveTo>
                <a:lnTo>
                  <a:pt x="2489128" y="0"/>
                </a:lnTo>
                <a:lnTo>
                  <a:pt x="2489128" y="2489128"/>
                </a:lnTo>
                <a:lnTo>
                  <a:pt x="0" y="2489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864642" y="2016104"/>
            <a:ext cx="303070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LOS ÓSCAR Y LOS GOYA PRFIEREN LOS DRAMAS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592413" y="4462549"/>
            <a:ext cx="2489128" cy="2489128"/>
          </a:xfrm>
          <a:custGeom>
            <a:avLst/>
            <a:gdLst/>
            <a:ahLst/>
            <a:cxnLst/>
            <a:rect r="r" b="b" t="t" l="l"/>
            <a:pathLst>
              <a:path h="2489128" w="2489128">
                <a:moveTo>
                  <a:pt x="0" y="0"/>
                </a:moveTo>
                <a:lnTo>
                  <a:pt x="2489128" y="0"/>
                </a:lnTo>
                <a:lnTo>
                  <a:pt x="2489128" y="2489128"/>
                </a:lnTo>
                <a:lnTo>
                  <a:pt x="0" y="2489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81541" y="4102079"/>
            <a:ext cx="4820774" cy="3210068"/>
          </a:xfrm>
          <a:custGeom>
            <a:avLst/>
            <a:gdLst/>
            <a:ahLst/>
            <a:cxnLst/>
            <a:rect r="r" b="b" t="t" l="l"/>
            <a:pathLst>
              <a:path h="3210068" w="4820774">
                <a:moveTo>
                  <a:pt x="0" y="0"/>
                </a:moveTo>
                <a:lnTo>
                  <a:pt x="4820774" y="0"/>
                </a:lnTo>
                <a:lnTo>
                  <a:pt x="4820774" y="3210069"/>
                </a:lnTo>
                <a:lnTo>
                  <a:pt x="0" y="3210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016385" y="4455680"/>
            <a:ext cx="2495998" cy="2495998"/>
          </a:xfrm>
          <a:custGeom>
            <a:avLst/>
            <a:gdLst/>
            <a:ahLst/>
            <a:cxnLst/>
            <a:rect r="r" b="b" t="t" l="l"/>
            <a:pathLst>
              <a:path h="2495998" w="2495998">
                <a:moveTo>
                  <a:pt x="0" y="0"/>
                </a:moveTo>
                <a:lnTo>
                  <a:pt x="2495998" y="0"/>
                </a:lnTo>
                <a:lnTo>
                  <a:pt x="2495998" y="2495997"/>
                </a:lnTo>
                <a:lnTo>
                  <a:pt x="0" y="2495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15105" y="203531"/>
            <a:ext cx="13057789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ANÁLISIS VS. HIPóTESIS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3694" y="7340723"/>
            <a:ext cx="2333625" cy="154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CORRELACIÓN ENTRE LO INVERTIDO Y LO RECUPERADO.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41973" y="7274048"/>
            <a:ext cx="2333625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FALTA DE MEDIA DÉCADA, PARECE QUE ESA TENDENCIA SE HA ESTANCADO.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76687" y="7331198"/>
            <a:ext cx="2606615" cy="173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57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HAY UNA CLARA TENDENCIA A PREMIAR LAS TRAGEDIAS.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4604" y="1727531"/>
            <a:ext cx="3437569" cy="234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8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A MAYOR PRESUPUESTO MAYOR RECAUDACIÓN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47199" y="1444604"/>
            <a:ext cx="400010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LAS PELíCULAS QUE MAS GANAN SON LAS DE  DURACIóN NORMAL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61344" y="2511404"/>
            <a:ext cx="270567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HABRÁ MAS PELíCULAS DE 3 HORAS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79666" y="2476935"/>
            <a:ext cx="325823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CADA VEZ  HAY MÁS COPIA DE IDEAS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04603" y="7145460"/>
            <a:ext cx="2874404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AUNQUE LA MUESTRA ES MUCHO MAS PEQUEÑA, LAS DE 3 HORAS SON LAS MAS RENTABLES.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98147" y="7264523"/>
            <a:ext cx="3291706" cy="154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192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LAS HAY EN 2022, EL ÚLTIMO AÑO CON DATOS FIABLES. </a:t>
            </a:r>
          </a:p>
          <a:p>
            <a:pPr algn="ctr">
              <a:lnSpc>
                <a:spcPts val="3069"/>
              </a:lnSpc>
            </a:pPr>
            <a:r>
              <a:rPr lang="en-US" sz="2192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¿SERÁ TENDENCIA?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0967" y="3459811"/>
            <a:ext cx="5179060" cy="2381250"/>
            <a:chOff x="0" y="0"/>
            <a:chExt cx="1315874" cy="6050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874" cy="605018"/>
            </a:xfrm>
            <a:custGeom>
              <a:avLst/>
              <a:gdLst/>
              <a:ahLst/>
              <a:cxnLst/>
              <a:rect r="r" b="b" t="t" l="l"/>
              <a:pathLst>
                <a:path h="605018" w="1315874">
                  <a:moveTo>
                    <a:pt x="76237" y="0"/>
                  </a:moveTo>
                  <a:lnTo>
                    <a:pt x="1239637" y="0"/>
                  </a:lnTo>
                  <a:cubicBezTo>
                    <a:pt x="1259856" y="0"/>
                    <a:pt x="1279248" y="8032"/>
                    <a:pt x="1293545" y="22329"/>
                  </a:cubicBezTo>
                  <a:cubicBezTo>
                    <a:pt x="1307842" y="36627"/>
                    <a:pt x="1315874" y="56018"/>
                    <a:pt x="1315874" y="76237"/>
                  </a:cubicBezTo>
                  <a:lnTo>
                    <a:pt x="1315874" y="528781"/>
                  </a:lnTo>
                  <a:cubicBezTo>
                    <a:pt x="1315874" y="549000"/>
                    <a:pt x="1307842" y="568392"/>
                    <a:pt x="1293545" y="582689"/>
                  </a:cubicBezTo>
                  <a:cubicBezTo>
                    <a:pt x="1279248" y="596986"/>
                    <a:pt x="1259856" y="605018"/>
                    <a:pt x="1239637" y="605018"/>
                  </a:cubicBezTo>
                  <a:lnTo>
                    <a:pt x="76237" y="605018"/>
                  </a:lnTo>
                  <a:cubicBezTo>
                    <a:pt x="56018" y="605018"/>
                    <a:pt x="36627" y="596986"/>
                    <a:pt x="22329" y="582689"/>
                  </a:cubicBezTo>
                  <a:cubicBezTo>
                    <a:pt x="8032" y="568392"/>
                    <a:pt x="0" y="549000"/>
                    <a:pt x="0" y="528781"/>
                  </a:cubicBezTo>
                  <a:lnTo>
                    <a:pt x="0" y="76237"/>
                  </a:lnTo>
                  <a:cubicBezTo>
                    <a:pt x="0" y="56018"/>
                    <a:pt x="8032" y="36627"/>
                    <a:pt x="22329" y="22329"/>
                  </a:cubicBezTo>
                  <a:cubicBezTo>
                    <a:pt x="36627" y="8032"/>
                    <a:pt x="56018" y="0"/>
                    <a:pt x="76237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874" cy="6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48486" y="1708481"/>
            <a:ext cx="12499390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¿QUE SIGNIFICA ESTO?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57871" y="3459811"/>
            <a:ext cx="5179060" cy="2381250"/>
            <a:chOff x="0" y="0"/>
            <a:chExt cx="1315874" cy="605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5874" cy="605018"/>
            </a:xfrm>
            <a:custGeom>
              <a:avLst/>
              <a:gdLst/>
              <a:ahLst/>
              <a:cxnLst/>
              <a:rect r="r" b="b" t="t" l="l"/>
              <a:pathLst>
                <a:path h="605018" w="1315874">
                  <a:moveTo>
                    <a:pt x="76237" y="0"/>
                  </a:moveTo>
                  <a:lnTo>
                    <a:pt x="1239637" y="0"/>
                  </a:lnTo>
                  <a:cubicBezTo>
                    <a:pt x="1259856" y="0"/>
                    <a:pt x="1279248" y="8032"/>
                    <a:pt x="1293545" y="22329"/>
                  </a:cubicBezTo>
                  <a:cubicBezTo>
                    <a:pt x="1307842" y="36627"/>
                    <a:pt x="1315874" y="56018"/>
                    <a:pt x="1315874" y="76237"/>
                  </a:cubicBezTo>
                  <a:lnTo>
                    <a:pt x="1315874" y="528781"/>
                  </a:lnTo>
                  <a:cubicBezTo>
                    <a:pt x="1315874" y="549000"/>
                    <a:pt x="1307842" y="568392"/>
                    <a:pt x="1293545" y="582689"/>
                  </a:cubicBezTo>
                  <a:cubicBezTo>
                    <a:pt x="1279248" y="596986"/>
                    <a:pt x="1259856" y="605018"/>
                    <a:pt x="1239637" y="605018"/>
                  </a:cubicBezTo>
                  <a:lnTo>
                    <a:pt x="76237" y="605018"/>
                  </a:lnTo>
                  <a:cubicBezTo>
                    <a:pt x="56018" y="605018"/>
                    <a:pt x="36627" y="596986"/>
                    <a:pt x="22329" y="582689"/>
                  </a:cubicBezTo>
                  <a:cubicBezTo>
                    <a:pt x="8032" y="568392"/>
                    <a:pt x="0" y="549000"/>
                    <a:pt x="0" y="528781"/>
                  </a:cubicBezTo>
                  <a:lnTo>
                    <a:pt x="0" y="76237"/>
                  </a:lnTo>
                  <a:cubicBezTo>
                    <a:pt x="0" y="56018"/>
                    <a:pt x="8032" y="36627"/>
                    <a:pt x="22329" y="22329"/>
                  </a:cubicBezTo>
                  <a:cubicBezTo>
                    <a:pt x="36627" y="8032"/>
                    <a:pt x="56018" y="0"/>
                    <a:pt x="76237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15874" cy="6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82507" y="3459811"/>
            <a:ext cx="5179060" cy="2381250"/>
            <a:chOff x="0" y="0"/>
            <a:chExt cx="1315874" cy="6050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5874" cy="605018"/>
            </a:xfrm>
            <a:custGeom>
              <a:avLst/>
              <a:gdLst/>
              <a:ahLst/>
              <a:cxnLst/>
              <a:rect r="r" b="b" t="t" l="l"/>
              <a:pathLst>
                <a:path h="605018" w="1315874">
                  <a:moveTo>
                    <a:pt x="76237" y="0"/>
                  </a:moveTo>
                  <a:lnTo>
                    <a:pt x="1239637" y="0"/>
                  </a:lnTo>
                  <a:cubicBezTo>
                    <a:pt x="1259856" y="0"/>
                    <a:pt x="1279248" y="8032"/>
                    <a:pt x="1293545" y="22329"/>
                  </a:cubicBezTo>
                  <a:cubicBezTo>
                    <a:pt x="1307842" y="36627"/>
                    <a:pt x="1315874" y="56018"/>
                    <a:pt x="1315874" y="76237"/>
                  </a:cubicBezTo>
                  <a:lnTo>
                    <a:pt x="1315874" y="528781"/>
                  </a:lnTo>
                  <a:cubicBezTo>
                    <a:pt x="1315874" y="549000"/>
                    <a:pt x="1307842" y="568392"/>
                    <a:pt x="1293545" y="582689"/>
                  </a:cubicBezTo>
                  <a:cubicBezTo>
                    <a:pt x="1279248" y="596986"/>
                    <a:pt x="1259856" y="605018"/>
                    <a:pt x="1239637" y="605018"/>
                  </a:cubicBezTo>
                  <a:lnTo>
                    <a:pt x="76237" y="605018"/>
                  </a:lnTo>
                  <a:cubicBezTo>
                    <a:pt x="56018" y="605018"/>
                    <a:pt x="36627" y="596986"/>
                    <a:pt x="22329" y="582689"/>
                  </a:cubicBezTo>
                  <a:cubicBezTo>
                    <a:pt x="8032" y="568392"/>
                    <a:pt x="0" y="549000"/>
                    <a:pt x="0" y="528781"/>
                  </a:cubicBezTo>
                  <a:lnTo>
                    <a:pt x="0" y="76237"/>
                  </a:lnTo>
                  <a:cubicBezTo>
                    <a:pt x="0" y="56018"/>
                    <a:pt x="8032" y="36627"/>
                    <a:pt x="22329" y="22329"/>
                  </a:cubicBezTo>
                  <a:cubicBezTo>
                    <a:pt x="36627" y="8032"/>
                    <a:pt x="56018" y="0"/>
                    <a:pt x="76237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15874" cy="643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054544" y="6469711"/>
            <a:ext cx="14185713" cy="3107143"/>
            <a:chOff x="0" y="0"/>
            <a:chExt cx="3604248" cy="7894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04248" cy="789450"/>
            </a:xfrm>
            <a:custGeom>
              <a:avLst/>
              <a:gdLst/>
              <a:ahLst/>
              <a:cxnLst/>
              <a:rect r="r" b="b" t="t" l="l"/>
              <a:pathLst>
                <a:path h="789450" w="3604248">
                  <a:moveTo>
                    <a:pt x="27833" y="0"/>
                  </a:moveTo>
                  <a:lnTo>
                    <a:pt x="3576414" y="0"/>
                  </a:lnTo>
                  <a:cubicBezTo>
                    <a:pt x="3583796" y="0"/>
                    <a:pt x="3590876" y="2932"/>
                    <a:pt x="3596096" y="8152"/>
                  </a:cubicBezTo>
                  <a:cubicBezTo>
                    <a:pt x="3601315" y="13372"/>
                    <a:pt x="3604248" y="20452"/>
                    <a:pt x="3604248" y="27833"/>
                  </a:cubicBezTo>
                  <a:lnTo>
                    <a:pt x="3604248" y="761617"/>
                  </a:lnTo>
                  <a:cubicBezTo>
                    <a:pt x="3604248" y="768998"/>
                    <a:pt x="3601315" y="776078"/>
                    <a:pt x="3596096" y="781298"/>
                  </a:cubicBezTo>
                  <a:cubicBezTo>
                    <a:pt x="3590876" y="786518"/>
                    <a:pt x="3583796" y="789450"/>
                    <a:pt x="3576414" y="789450"/>
                  </a:cubicBezTo>
                  <a:lnTo>
                    <a:pt x="27833" y="789450"/>
                  </a:lnTo>
                  <a:cubicBezTo>
                    <a:pt x="20452" y="789450"/>
                    <a:pt x="13372" y="786518"/>
                    <a:pt x="8152" y="781298"/>
                  </a:cubicBezTo>
                  <a:cubicBezTo>
                    <a:pt x="2932" y="776078"/>
                    <a:pt x="0" y="768998"/>
                    <a:pt x="0" y="761617"/>
                  </a:cubicBezTo>
                  <a:lnTo>
                    <a:pt x="0" y="27833"/>
                  </a:lnTo>
                  <a:cubicBezTo>
                    <a:pt x="0" y="20452"/>
                    <a:pt x="2932" y="13372"/>
                    <a:pt x="8152" y="8152"/>
                  </a:cubicBezTo>
                  <a:cubicBezTo>
                    <a:pt x="13372" y="2932"/>
                    <a:pt x="20452" y="0"/>
                    <a:pt x="2783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604248" cy="82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30967" y="3998761"/>
            <a:ext cx="5067822" cy="126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576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Un presupuesto elevado no garantiza el éxito, y uno bajo no asegura el fracaso.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84606" y="3736823"/>
            <a:ext cx="4751023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 rentable superar las 3 horas, pero requiere un buen elenco, un director reconocido o un análisis profundo de las preferencias del público.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44043" y="3827311"/>
            <a:ext cx="5192888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Aunque los cines han mostrado resiliencia, deben ofrecer experiencias únicas para competir con la comodidad del hogar.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58594" y="6726886"/>
            <a:ext cx="13464307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Coronavirus ha provocado una situación complicada, donde cada apuesta por una producción tiene una relevancia nunca antes vista, y donde la originalidad y las nuevas ideas han dado un paso atrás para ayudar a la industria a resurgir, para poder competir de tu a tú contra las tecnologías de streaming en auge.</a:t>
            </a:r>
            <a:r>
              <a:rPr lang="en-US" sz="3000" b="true">
                <a:solidFill>
                  <a:srgbClr val="FBF5E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13061" y="393700"/>
            <a:ext cx="10955374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699"/>
              </a:lnSpc>
            </a:pPr>
            <a:r>
              <a:rPr lang="en-US" sz="9999">
                <a:solidFill>
                  <a:srgbClr val="FE542B"/>
                </a:solidFill>
                <a:latin typeface="Boulder"/>
                <a:ea typeface="Boulder"/>
                <a:cs typeface="Boulder"/>
                <a:sym typeface="Boulder"/>
              </a:rPr>
              <a:t>CONCLUSIONES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906" y="-425059"/>
            <a:ext cx="3403212" cy="3236145"/>
          </a:xfrm>
          <a:custGeom>
            <a:avLst/>
            <a:gdLst/>
            <a:ahLst/>
            <a:cxnLst/>
            <a:rect r="r" b="b" t="t" l="l"/>
            <a:pathLst>
              <a:path h="3236145" w="3403212">
                <a:moveTo>
                  <a:pt x="0" y="0"/>
                </a:moveTo>
                <a:lnTo>
                  <a:pt x="3403212" y="0"/>
                </a:lnTo>
                <a:lnTo>
                  <a:pt x="3403212" y="3236145"/>
                </a:lnTo>
                <a:lnTo>
                  <a:pt x="0" y="3236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9068" y="8148138"/>
            <a:ext cx="2728429" cy="3056285"/>
          </a:xfrm>
          <a:custGeom>
            <a:avLst/>
            <a:gdLst/>
            <a:ahLst/>
            <a:cxnLst/>
            <a:rect r="r" b="b" t="t" l="l"/>
            <a:pathLst>
              <a:path h="3056285" w="2728429">
                <a:moveTo>
                  <a:pt x="0" y="0"/>
                </a:moveTo>
                <a:lnTo>
                  <a:pt x="2728430" y="0"/>
                </a:lnTo>
                <a:lnTo>
                  <a:pt x="2728430" y="3056285"/>
                </a:lnTo>
                <a:lnTo>
                  <a:pt x="0" y="3056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99848">
            <a:off x="-404722" y="3889667"/>
            <a:ext cx="2507419" cy="2010494"/>
          </a:xfrm>
          <a:custGeom>
            <a:avLst/>
            <a:gdLst/>
            <a:ahLst/>
            <a:cxnLst/>
            <a:rect r="r" b="b" t="t" l="l"/>
            <a:pathLst>
              <a:path h="2010494" w="2507419">
                <a:moveTo>
                  <a:pt x="0" y="0"/>
                </a:moveTo>
                <a:lnTo>
                  <a:pt x="2507419" y="0"/>
                </a:lnTo>
                <a:lnTo>
                  <a:pt x="2507419" y="2010494"/>
                </a:lnTo>
                <a:lnTo>
                  <a:pt x="0" y="2010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2530" y="7781729"/>
            <a:ext cx="2813540" cy="2953143"/>
          </a:xfrm>
          <a:custGeom>
            <a:avLst/>
            <a:gdLst/>
            <a:ahLst/>
            <a:cxnLst/>
            <a:rect r="r" b="b" t="t" l="l"/>
            <a:pathLst>
              <a:path h="2953143" w="2813540">
                <a:moveTo>
                  <a:pt x="0" y="0"/>
                </a:moveTo>
                <a:lnTo>
                  <a:pt x="2813540" y="0"/>
                </a:lnTo>
                <a:lnTo>
                  <a:pt x="2813540" y="2953142"/>
                </a:lnTo>
                <a:lnTo>
                  <a:pt x="0" y="2953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08574">
            <a:off x="-247714" y="7784689"/>
            <a:ext cx="2690011" cy="2947223"/>
          </a:xfrm>
          <a:custGeom>
            <a:avLst/>
            <a:gdLst/>
            <a:ahLst/>
            <a:cxnLst/>
            <a:rect r="r" b="b" t="t" l="l"/>
            <a:pathLst>
              <a:path h="2947223" w="2690011">
                <a:moveTo>
                  <a:pt x="0" y="0"/>
                </a:moveTo>
                <a:lnTo>
                  <a:pt x="2690011" y="0"/>
                </a:lnTo>
                <a:lnTo>
                  <a:pt x="2690011" y="2947222"/>
                </a:lnTo>
                <a:lnTo>
                  <a:pt x="0" y="2947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9700">
            <a:off x="16824023" y="3659740"/>
            <a:ext cx="2236137" cy="3021807"/>
          </a:xfrm>
          <a:custGeom>
            <a:avLst/>
            <a:gdLst/>
            <a:ahLst/>
            <a:cxnLst/>
            <a:rect r="r" b="b" t="t" l="l"/>
            <a:pathLst>
              <a:path h="3021807" w="2236137">
                <a:moveTo>
                  <a:pt x="0" y="0"/>
                </a:moveTo>
                <a:lnTo>
                  <a:pt x="2236137" y="0"/>
                </a:lnTo>
                <a:lnTo>
                  <a:pt x="2236137" y="3021807"/>
                </a:lnTo>
                <a:lnTo>
                  <a:pt x="0" y="30218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24890">
            <a:off x="15803287" y="-613800"/>
            <a:ext cx="2184585" cy="4114800"/>
          </a:xfrm>
          <a:custGeom>
            <a:avLst/>
            <a:gdLst/>
            <a:ahLst/>
            <a:cxnLst/>
            <a:rect r="r" b="b" t="t" l="l"/>
            <a:pathLst>
              <a:path h="4114800" w="2184585">
                <a:moveTo>
                  <a:pt x="0" y="0"/>
                </a:moveTo>
                <a:lnTo>
                  <a:pt x="2184584" y="0"/>
                </a:lnTo>
                <a:lnTo>
                  <a:pt x="21845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40395" y="-864386"/>
            <a:ext cx="3449909" cy="2057400"/>
          </a:xfrm>
          <a:custGeom>
            <a:avLst/>
            <a:gdLst/>
            <a:ahLst/>
            <a:cxnLst/>
            <a:rect r="r" b="b" t="t" l="l"/>
            <a:pathLst>
              <a:path h="2057400" w="3449909">
                <a:moveTo>
                  <a:pt x="0" y="0"/>
                </a:moveTo>
                <a:lnTo>
                  <a:pt x="3449908" y="0"/>
                </a:lnTo>
                <a:lnTo>
                  <a:pt x="344990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95229">
            <a:off x="11996030" y="-584056"/>
            <a:ext cx="2434684" cy="2284176"/>
          </a:xfrm>
          <a:custGeom>
            <a:avLst/>
            <a:gdLst/>
            <a:ahLst/>
            <a:cxnLst/>
            <a:rect r="r" b="b" t="t" l="l"/>
            <a:pathLst>
              <a:path h="2284176" w="2434684">
                <a:moveTo>
                  <a:pt x="0" y="0"/>
                </a:moveTo>
                <a:lnTo>
                  <a:pt x="2434684" y="0"/>
                </a:lnTo>
                <a:lnTo>
                  <a:pt x="2434684" y="2284176"/>
                </a:lnTo>
                <a:lnTo>
                  <a:pt x="0" y="22841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93465">
            <a:off x="12277840" y="8045009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2446436" y="0"/>
                </a:moveTo>
                <a:lnTo>
                  <a:pt x="0" y="0"/>
                </a:lnTo>
                <a:lnTo>
                  <a:pt x="0" y="4114800"/>
                </a:lnTo>
                <a:lnTo>
                  <a:pt x="2446436" y="4114800"/>
                </a:lnTo>
                <a:lnTo>
                  <a:pt x="2446436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63721">
            <a:off x="8051013" y="-864386"/>
            <a:ext cx="2501885" cy="2065192"/>
          </a:xfrm>
          <a:custGeom>
            <a:avLst/>
            <a:gdLst/>
            <a:ahLst/>
            <a:cxnLst/>
            <a:rect r="r" b="b" t="t" l="l"/>
            <a:pathLst>
              <a:path h="2065192" w="2501885">
                <a:moveTo>
                  <a:pt x="0" y="0"/>
                </a:moveTo>
                <a:lnTo>
                  <a:pt x="2501885" y="0"/>
                </a:lnTo>
                <a:lnTo>
                  <a:pt x="2501885" y="2065192"/>
                </a:lnTo>
                <a:lnTo>
                  <a:pt x="0" y="20651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28315">
            <a:off x="4559533" y="8297096"/>
            <a:ext cx="1411632" cy="2658896"/>
          </a:xfrm>
          <a:custGeom>
            <a:avLst/>
            <a:gdLst/>
            <a:ahLst/>
            <a:cxnLst/>
            <a:rect r="r" b="b" t="t" l="l"/>
            <a:pathLst>
              <a:path h="2658896" w="1411632">
                <a:moveTo>
                  <a:pt x="0" y="0"/>
                </a:moveTo>
                <a:lnTo>
                  <a:pt x="1411632" y="0"/>
                </a:lnTo>
                <a:lnTo>
                  <a:pt x="1411632" y="2658896"/>
                </a:lnTo>
                <a:lnTo>
                  <a:pt x="0" y="265889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25031" y="2136887"/>
            <a:ext cx="10037938" cy="412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14961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MUCHAS GRACIAS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656" y="6376206"/>
            <a:ext cx="17090688" cy="9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6999">
                <a:solidFill>
                  <a:srgbClr val="FF3131"/>
                </a:solidFill>
                <a:latin typeface="Boulder"/>
                <a:ea typeface="Boulder"/>
                <a:cs typeface="Boulder"/>
                <a:sym typeface="Boulder"/>
              </a:rPr>
              <a:t>¿ALGUNA PREGUNTA?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767" y="4172627"/>
            <a:ext cx="18272233" cy="3232160"/>
          </a:xfrm>
          <a:prstGeom prst="line">
            <a:avLst/>
          </a:prstGeom>
          <a:ln cap="flat" w="200025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-463977" y="-1604752"/>
            <a:ext cx="20697110" cy="13751241"/>
            <a:chOff x="0" y="0"/>
            <a:chExt cx="27596147" cy="18334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8755218">
            <a:off x="-1585211" y="-1634779"/>
            <a:ext cx="4689852" cy="4338113"/>
          </a:xfrm>
          <a:custGeom>
            <a:avLst/>
            <a:gdLst/>
            <a:ahLst/>
            <a:cxnLst/>
            <a:rect r="r" b="b" t="t" l="l"/>
            <a:pathLst>
              <a:path h="4338113" w="4689852">
                <a:moveTo>
                  <a:pt x="0" y="0"/>
                </a:moveTo>
                <a:lnTo>
                  <a:pt x="4689852" y="0"/>
                </a:lnTo>
                <a:lnTo>
                  <a:pt x="4689852" y="4338113"/>
                </a:lnTo>
                <a:lnTo>
                  <a:pt x="0" y="433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322699">
            <a:off x="13465875" y="7929693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3524">
            <a:off x="175783" y="4403958"/>
            <a:ext cx="3105856" cy="2112439"/>
          </a:xfrm>
          <a:custGeom>
            <a:avLst/>
            <a:gdLst/>
            <a:ahLst/>
            <a:cxnLst/>
            <a:rect r="r" b="b" t="t" l="l"/>
            <a:pathLst>
              <a:path h="2112439" w="3105856">
                <a:moveTo>
                  <a:pt x="0" y="0"/>
                </a:moveTo>
                <a:lnTo>
                  <a:pt x="3105856" y="0"/>
                </a:lnTo>
                <a:lnTo>
                  <a:pt x="3105856" y="2112439"/>
                </a:lnTo>
                <a:lnTo>
                  <a:pt x="0" y="2112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56979">
            <a:off x="195797" y="7323431"/>
            <a:ext cx="3286362" cy="2336653"/>
          </a:xfrm>
          <a:custGeom>
            <a:avLst/>
            <a:gdLst/>
            <a:ahLst/>
            <a:cxnLst/>
            <a:rect r="r" b="b" t="t" l="l"/>
            <a:pathLst>
              <a:path h="2336653" w="3286362">
                <a:moveTo>
                  <a:pt x="0" y="0"/>
                </a:moveTo>
                <a:lnTo>
                  <a:pt x="3286362" y="0"/>
                </a:lnTo>
                <a:lnTo>
                  <a:pt x="3286362" y="2336653"/>
                </a:lnTo>
                <a:lnTo>
                  <a:pt x="0" y="23366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5" t="0" r="0" b="-614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03499">
            <a:off x="3687536" y="6768601"/>
            <a:ext cx="3567549" cy="1947462"/>
          </a:xfrm>
          <a:custGeom>
            <a:avLst/>
            <a:gdLst/>
            <a:ahLst/>
            <a:cxnLst/>
            <a:rect r="r" b="b" t="t" l="l"/>
            <a:pathLst>
              <a:path h="1947462" w="3567549">
                <a:moveTo>
                  <a:pt x="0" y="0"/>
                </a:moveTo>
                <a:lnTo>
                  <a:pt x="3567550" y="0"/>
                </a:lnTo>
                <a:lnTo>
                  <a:pt x="3567550" y="1947462"/>
                </a:lnTo>
                <a:lnTo>
                  <a:pt x="0" y="1947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92870">
            <a:off x="3772916" y="2749957"/>
            <a:ext cx="2281385" cy="3397280"/>
          </a:xfrm>
          <a:custGeom>
            <a:avLst/>
            <a:gdLst/>
            <a:ahLst/>
            <a:cxnLst/>
            <a:rect r="r" b="b" t="t" l="l"/>
            <a:pathLst>
              <a:path h="3397280" w="2281385">
                <a:moveTo>
                  <a:pt x="0" y="0"/>
                </a:moveTo>
                <a:lnTo>
                  <a:pt x="2281385" y="0"/>
                </a:lnTo>
                <a:lnTo>
                  <a:pt x="2281385" y="3397280"/>
                </a:lnTo>
                <a:lnTo>
                  <a:pt x="0" y="33972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53759">
            <a:off x="6811079" y="2284222"/>
            <a:ext cx="4198832" cy="3096132"/>
          </a:xfrm>
          <a:custGeom>
            <a:avLst/>
            <a:gdLst/>
            <a:ahLst/>
            <a:cxnLst/>
            <a:rect r="r" b="b" t="t" l="l"/>
            <a:pathLst>
              <a:path h="3096132" w="4198832">
                <a:moveTo>
                  <a:pt x="0" y="0"/>
                </a:moveTo>
                <a:lnTo>
                  <a:pt x="4198832" y="0"/>
                </a:lnTo>
                <a:lnTo>
                  <a:pt x="4198832" y="3096133"/>
                </a:lnTo>
                <a:lnTo>
                  <a:pt x="0" y="3096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033" t="0" r="-2035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85509">
            <a:off x="12108265" y="1368877"/>
            <a:ext cx="5189685" cy="2918435"/>
          </a:xfrm>
          <a:custGeom>
            <a:avLst/>
            <a:gdLst/>
            <a:ahLst/>
            <a:cxnLst/>
            <a:rect r="r" b="b" t="t" l="l"/>
            <a:pathLst>
              <a:path h="2918435" w="5189685">
                <a:moveTo>
                  <a:pt x="0" y="0"/>
                </a:moveTo>
                <a:lnTo>
                  <a:pt x="5189685" y="0"/>
                </a:lnTo>
                <a:lnTo>
                  <a:pt x="5189685" y="2918435"/>
                </a:lnTo>
                <a:lnTo>
                  <a:pt x="0" y="29184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87779">
            <a:off x="6529996" y="5203374"/>
            <a:ext cx="6140864" cy="3437486"/>
          </a:xfrm>
          <a:custGeom>
            <a:avLst/>
            <a:gdLst/>
            <a:ahLst/>
            <a:cxnLst/>
            <a:rect r="r" b="b" t="t" l="l"/>
            <a:pathLst>
              <a:path h="3437486" w="6140864">
                <a:moveTo>
                  <a:pt x="0" y="0"/>
                </a:moveTo>
                <a:lnTo>
                  <a:pt x="6140864" y="0"/>
                </a:lnTo>
                <a:lnTo>
                  <a:pt x="6140864" y="3437486"/>
                </a:lnTo>
                <a:lnTo>
                  <a:pt x="0" y="34374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67114">
            <a:off x="12814853" y="5118281"/>
            <a:ext cx="5265747" cy="2961208"/>
          </a:xfrm>
          <a:custGeom>
            <a:avLst/>
            <a:gdLst/>
            <a:ahLst/>
            <a:cxnLst/>
            <a:rect r="r" b="b" t="t" l="l"/>
            <a:pathLst>
              <a:path h="2961208" w="5265747">
                <a:moveTo>
                  <a:pt x="0" y="0"/>
                </a:moveTo>
                <a:lnTo>
                  <a:pt x="5265747" y="0"/>
                </a:lnTo>
                <a:lnTo>
                  <a:pt x="5265747" y="2961208"/>
                </a:lnTo>
                <a:lnTo>
                  <a:pt x="0" y="29612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92506" y="249771"/>
            <a:ext cx="16115230" cy="153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0"/>
              </a:lnSpc>
            </a:pPr>
            <a:r>
              <a:rPr lang="en-US" sz="11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CONTEXTO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334516">
            <a:off x="7985623" y="2454421"/>
            <a:ext cx="1849745" cy="1103121"/>
          </a:xfrm>
          <a:custGeom>
            <a:avLst/>
            <a:gdLst/>
            <a:ahLst/>
            <a:cxnLst/>
            <a:rect r="r" b="b" t="t" l="l"/>
            <a:pathLst>
              <a:path h="1103121" w="1849745">
                <a:moveTo>
                  <a:pt x="0" y="0"/>
                </a:moveTo>
                <a:lnTo>
                  <a:pt x="1849745" y="0"/>
                </a:lnTo>
                <a:lnTo>
                  <a:pt x="1849745" y="1103120"/>
                </a:lnTo>
                <a:lnTo>
                  <a:pt x="0" y="1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332338" y="8895285"/>
            <a:ext cx="2284809" cy="120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7019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1970</a:t>
            </a:r>
          </a:p>
        </p:txBody>
      </p:sp>
      <p:sp>
        <p:nvSpPr>
          <p:cNvPr name="AutoShape 23" id="23"/>
          <p:cNvSpPr/>
          <p:nvPr/>
        </p:nvSpPr>
        <p:spPr>
          <a:xfrm>
            <a:off x="7626704" y="9643044"/>
            <a:ext cx="2567583" cy="20336"/>
          </a:xfrm>
          <a:prstGeom prst="line">
            <a:avLst/>
          </a:prstGeom>
          <a:ln cap="flat" w="152400">
            <a:solidFill>
              <a:srgbClr val="E9BB6D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3729" y="0"/>
            <a:ext cx="2576286" cy="10287000"/>
          </a:xfrm>
          <a:custGeom>
            <a:avLst/>
            <a:gdLst/>
            <a:ahLst/>
            <a:cxnLst/>
            <a:rect r="r" b="b" t="t" l="l"/>
            <a:pathLst>
              <a:path h="10287000" w="2576286">
                <a:moveTo>
                  <a:pt x="0" y="0"/>
                </a:moveTo>
                <a:lnTo>
                  <a:pt x="2576286" y="0"/>
                </a:lnTo>
                <a:lnTo>
                  <a:pt x="2576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326496"/>
            <a:ext cx="20697110" cy="13751241"/>
            <a:chOff x="0" y="0"/>
            <a:chExt cx="27596147" cy="18334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93018" y="1820676"/>
            <a:ext cx="18194982" cy="5787542"/>
          </a:xfrm>
          <a:prstGeom prst="line">
            <a:avLst/>
          </a:prstGeom>
          <a:ln cap="flat" w="200025">
            <a:gradFill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-1322699">
            <a:off x="13465875" y="7929693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24393">
            <a:off x="10508453" y="6275169"/>
            <a:ext cx="4959807" cy="3302648"/>
          </a:xfrm>
          <a:custGeom>
            <a:avLst/>
            <a:gdLst/>
            <a:ahLst/>
            <a:cxnLst/>
            <a:rect r="r" b="b" t="t" l="l"/>
            <a:pathLst>
              <a:path h="3302648" w="4959807">
                <a:moveTo>
                  <a:pt x="0" y="0"/>
                </a:moveTo>
                <a:lnTo>
                  <a:pt x="4959807" y="0"/>
                </a:lnTo>
                <a:lnTo>
                  <a:pt x="4959807" y="3302648"/>
                </a:lnTo>
                <a:lnTo>
                  <a:pt x="0" y="3302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048704">
            <a:off x="335769" y="7125149"/>
            <a:ext cx="3955826" cy="2224571"/>
          </a:xfrm>
          <a:custGeom>
            <a:avLst/>
            <a:gdLst/>
            <a:ahLst/>
            <a:cxnLst/>
            <a:rect r="r" b="b" t="t" l="l"/>
            <a:pathLst>
              <a:path h="2224571" w="3955826">
                <a:moveTo>
                  <a:pt x="0" y="0"/>
                </a:moveTo>
                <a:lnTo>
                  <a:pt x="3955826" y="0"/>
                </a:lnTo>
                <a:lnTo>
                  <a:pt x="3955826" y="2224570"/>
                </a:lnTo>
                <a:lnTo>
                  <a:pt x="0" y="22245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26792">
            <a:off x="6944436" y="647126"/>
            <a:ext cx="3347941" cy="3108802"/>
          </a:xfrm>
          <a:custGeom>
            <a:avLst/>
            <a:gdLst/>
            <a:ahLst/>
            <a:cxnLst/>
            <a:rect r="r" b="b" t="t" l="l"/>
            <a:pathLst>
              <a:path h="3108802" w="3347941">
                <a:moveTo>
                  <a:pt x="0" y="0"/>
                </a:moveTo>
                <a:lnTo>
                  <a:pt x="3347941" y="0"/>
                </a:lnTo>
                <a:lnTo>
                  <a:pt x="3347941" y="3108802"/>
                </a:lnTo>
                <a:lnTo>
                  <a:pt x="0" y="3108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73681" y="1264236"/>
            <a:ext cx="2529746" cy="2529746"/>
          </a:xfrm>
          <a:custGeom>
            <a:avLst/>
            <a:gdLst/>
            <a:ahLst/>
            <a:cxnLst/>
            <a:rect r="r" b="b" t="t" l="l"/>
            <a:pathLst>
              <a:path h="2529746" w="2529746">
                <a:moveTo>
                  <a:pt x="0" y="0"/>
                </a:moveTo>
                <a:lnTo>
                  <a:pt x="2529746" y="0"/>
                </a:lnTo>
                <a:lnTo>
                  <a:pt x="2529746" y="2529746"/>
                </a:lnTo>
                <a:lnTo>
                  <a:pt x="0" y="2529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110812">
            <a:off x="6988885" y="7708281"/>
            <a:ext cx="3259042" cy="1710997"/>
          </a:xfrm>
          <a:custGeom>
            <a:avLst/>
            <a:gdLst/>
            <a:ahLst/>
            <a:cxnLst/>
            <a:rect r="r" b="b" t="t" l="l"/>
            <a:pathLst>
              <a:path h="1710997" w="3259042">
                <a:moveTo>
                  <a:pt x="0" y="0"/>
                </a:moveTo>
                <a:lnTo>
                  <a:pt x="3259042" y="0"/>
                </a:lnTo>
                <a:lnTo>
                  <a:pt x="3259042" y="1710997"/>
                </a:lnTo>
                <a:lnTo>
                  <a:pt x="0" y="17109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9803427" y="7608218"/>
            <a:ext cx="1408551" cy="629217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471169" y="5385596"/>
            <a:ext cx="1345662" cy="1196848"/>
          </a:xfrm>
          <a:custGeom>
            <a:avLst/>
            <a:gdLst/>
            <a:ahLst/>
            <a:cxnLst/>
            <a:rect r="r" b="b" t="t" l="l"/>
            <a:pathLst>
              <a:path h="1196848" w="1345662">
                <a:moveTo>
                  <a:pt x="0" y="0"/>
                </a:moveTo>
                <a:lnTo>
                  <a:pt x="1345662" y="0"/>
                </a:lnTo>
                <a:lnTo>
                  <a:pt x="1345662" y="1196848"/>
                </a:lnTo>
                <a:lnTo>
                  <a:pt x="0" y="1196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528928" y="4827278"/>
            <a:ext cx="980849" cy="20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8"/>
              </a:lnSpc>
              <a:spcBef>
                <a:spcPct val="0"/>
              </a:spcBef>
            </a:pPr>
            <a:r>
              <a:rPr lang="en-US" sz="12184">
                <a:solidFill>
                  <a:srgbClr val="D83D1C"/>
                </a:solidFill>
                <a:latin typeface="Canva Sans"/>
                <a:ea typeface="Canva Sans"/>
                <a:cs typeface="Canva Sans"/>
                <a:sym typeface="Canva Sans"/>
              </a:rPr>
              <a:t>X</a:t>
            </a:r>
          </a:p>
        </p:txBody>
      </p:sp>
      <p:sp>
        <p:nvSpPr>
          <p:cNvPr name="AutoShape 20" id="20"/>
          <p:cNvSpPr/>
          <p:nvPr/>
        </p:nvSpPr>
        <p:spPr>
          <a:xfrm>
            <a:off x="9509776" y="6352486"/>
            <a:ext cx="1702202" cy="882648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1038941">
            <a:off x="925946" y="3604260"/>
            <a:ext cx="6308898" cy="3562672"/>
          </a:xfrm>
          <a:custGeom>
            <a:avLst/>
            <a:gdLst/>
            <a:ahLst/>
            <a:cxnLst/>
            <a:rect r="r" b="b" t="t" l="l"/>
            <a:pathLst>
              <a:path h="3562672" w="6308898">
                <a:moveTo>
                  <a:pt x="0" y="0"/>
                </a:moveTo>
                <a:lnTo>
                  <a:pt x="6308898" y="0"/>
                </a:lnTo>
                <a:lnTo>
                  <a:pt x="6308898" y="3562672"/>
                </a:lnTo>
                <a:lnTo>
                  <a:pt x="0" y="35626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069235">
            <a:off x="10686726" y="1915003"/>
            <a:ext cx="6649906" cy="3739594"/>
          </a:xfrm>
          <a:custGeom>
            <a:avLst/>
            <a:gdLst/>
            <a:ahLst/>
            <a:cxnLst/>
            <a:rect r="r" b="b" t="t" l="l"/>
            <a:pathLst>
              <a:path h="3739594" w="6649906">
                <a:moveTo>
                  <a:pt x="0" y="0"/>
                </a:moveTo>
                <a:lnTo>
                  <a:pt x="6649906" y="0"/>
                </a:lnTo>
                <a:lnTo>
                  <a:pt x="6649906" y="3739594"/>
                </a:lnTo>
                <a:lnTo>
                  <a:pt x="0" y="3739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0063" y="-551487"/>
            <a:ext cx="3972823" cy="11389974"/>
          </a:xfrm>
          <a:custGeom>
            <a:avLst/>
            <a:gdLst/>
            <a:ahLst/>
            <a:cxnLst/>
            <a:rect r="r" b="b" t="t" l="l"/>
            <a:pathLst>
              <a:path h="11389974" w="3972823">
                <a:moveTo>
                  <a:pt x="0" y="0"/>
                </a:moveTo>
                <a:lnTo>
                  <a:pt x="3972822" y="0"/>
                </a:lnTo>
                <a:lnTo>
                  <a:pt x="3972822" y="11389974"/>
                </a:lnTo>
                <a:lnTo>
                  <a:pt x="0" y="11389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5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67611" y="4569808"/>
            <a:ext cx="7023191" cy="2395201"/>
            <a:chOff x="0" y="0"/>
            <a:chExt cx="2059630" cy="702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9630" cy="702420"/>
            </a:xfrm>
            <a:custGeom>
              <a:avLst/>
              <a:gdLst/>
              <a:ahLst/>
              <a:cxnLst/>
              <a:rect r="r" b="b" t="t" l="l"/>
              <a:pathLst>
                <a:path h="702420" w="2059630">
                  <a:moveTo>
                    <a:pt x="56219" y="0"/>
                  </a:moveTo>
                  <a:lnTo>
                    <a:pt x="2003411" y="0"/>
                  </a:lnTo>
                  <a:cubicBezTo>
                    <a:pt x="2034460" y="0"/>
                    <a:pt x="2059630" y="25170"/>
                    <a:pt x="2059630" y="56219"/>
                  </a:cubicBezTo>
                  <a:lnTo>
                    <a:pt x="2059630" y="646201"/>
                  </a:lnTo>
                  <a:cubicBezTo>
                    <a:pt x="2059630" y="677250"/>
                    <a:pt x="2034460" y="702420"/>
                    <a:pt x="2003411" y="702420"/>
                  </a:cubicBezTo>
                  <a:lnTo>
                    <a:pt x="56219" y="702420"/>
                  </a:lnTo>
                  <a:cubicBezTo>
                    <a:pt x="25170" y="702420"/>
                    <a:pt x="0" y="677250"/>
                    <a:pt x="0" y="646201"/>
                  </a:cubicBezTo>
                  <a:lnTo>
                    <a:pt x="0" y="56219"/>
                  </a:lnTo>
                  <a:cubicBezTo>
                    <a:pt x="0" y="25170"/>
                    <a:pt x="25170" y="0"/>
                    <a:pt x="5621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1544866"/>
            <a:ext cx="7023191" cy="2395201"/>
            <a:chOff x="0" y="0"/>
            <a:chExt cx="2059630" cy="7024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9630" cy="702420"/>
            </a:xfrm>
            <a:custGeom>
              <a:avLst/>
              <a:gdLst/>
              <a:ahLst/>
              <a:cxnLst/>
              <a:rect r="r" b="b" t="t" l="l"/>
              <a:pathLst>
                <a:path h="702420" w="2059630">
                  <a:moveTo>
                    <a:pt x="56219" y="0"/>
                  </a:moveTo>
                  <a:lnTo>
                    <a:pt x="2003411" y="0"/>
                  </a:lnTo>
                  <a:cubicBezTo>
                    <a:pt x="2034460" y="0"/>
                    <a:pt x="2059630" y="25170"/>
                    <a:pt x="2059630" y="56219"/>
                  </a:cubicBezTo>
                  <a:lnTo>
                    <a:pt x="2059630" y="646201"/>
                  </a:lnTo>
                  <a:cubicBezTo>
                    <a:pt x="2059630" y="677250"/>
                    <a:pt x="2034460" y="702420"/>
                    <a:pt x="2003411" y="702420"/>
                  </a:cubicBezTo>
                  <a:lnTo>
                    <a:pt x="56219" y="702420"/>
                  </a:lnTo>
                  <a:cubicBezTo>
                    <a:pt x="25170" y="702420"/>
                    <a:pt x="0" y="677250"/>
                    <a:pt x="0" y="646201"/>
                  </a:cubicBezTo>
                  <a:lnTo>
                    <a:pt x="0" y="56219"/>
                  </a:lnTo>
                  <a:cubicBezTo>
                    <a:pt x="0" y="25170"/>
                    <a:pt x="25170" y="0"/>
                    <a:pt x="5621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67611" y="1544866"/>
            <a:ext cx="7023191" cy="2395201"/>
            <a:chOff x="0" y="0"/>
            <a:chExt cx="2059630" cy="7024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9630" cy="702420"/>
            </a:xfrm>
            <a:custGeom>
              <a:avLst/>
              <a:gdLst/>
              <a:ahLst/>
              <a:cxnLst/>
              <a:rect r="r" b="b" t="t" l="l"/>
              <a:pathLst>
                <a:path h="702420" w="2059630">
                  <a:moveTo>
                    <a:pt x="56219" y="0"/>
                  </a:moveTo>
                  <a:lnTo>
                    <a:pt x="2003411" y="0"/>
                  </a:lnTo>
                  <a:cubicBezTo>
                    <a:pt x="2034460" y="0"/>
                    <a:pt x="2059630" y="25170"/>
                    <a:pt x="2059630" y="56219"/>
                  </a:cubicBezTo>
                  <a:lnTo>
                    <a:pt x="2059630" y="646201"/>
                  </a:lnTo>
                  <a:cubicBezTo>
                    <a:pt x="2059630" y="677250"/>
                    <a:pt x="2034460" y="702420"/>
                    <a:pt x="2003411" y="702420"/>
                  </a:cubicBezTo>
                  <a:lnTo>
                    <a:pt x="56219" y="702420"/>
                  </a:lnTo>
                  <a:cubicBezTo>
                    <a:pt x="25170" y="702420"/>
                    <a:pt x="0" y="677250"/>
                    <a:pt x="0" y="646201"/>
                  </a:cubicBezTo>
                  <a:lnTo>
                    <a:pt x="0" y="56219"/>
                  </a:lnTo>
                  <a:cubicBezTo>
                    <a:pt x="0" y="25170"/>
                    <a:pt x="25170" y="0"/>
                    <a:pt x="5621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628468"/>
            <a:ext cx="7023191" cy="2395201"/>
            <a:chOff x="0" y="0"/>
            <a:chExt cx="2059630" cy="7024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59630" cy="702420"/>
            </a:xfrm>
            <a:custGeom>
              <a:avLst/>
              <a:gdLst/>
              <a:ahLst/>
              <a:cxnLst/>
              <a:rect r="r" b="b" t="t" l="l"/>
              <a:pathLst>
                <a:path h="702420" w="2059630">
                  <a:moveTo>
                    <a:pt x="56219" y="0"/>
                  </a:moveTo>
                  <a:lnTo>
                    <a:pt x="2003411" y="0"/>
                  </a:lnTo>
                  <a:cubicBezTo>
                    <a:pt x="2034460" y="0"/>
                    <a:pt x="2059630" y="25170"/>
                    <a:pt x="2059630" y="56219"/>
                  </a:cubicBezTo>
                  <a:lnTo>
                    <a:pt x="2059630" y="646201"/>
                  </a:lnTo>
                  <a:cubicBezTo>
                    <a:pt x="2059630" y="677250"/>
                    <a:pt x="2034460" y="702420"/>
                    <a:pt x="2003411" y="702420"/>
                  </a:cubicBezTo>
                  <a:lnTo>
                    <a:pt x="56219" y="702420"/>
                  </a:lnTo>
                  <a:cubicBezTo>
                    <a:pt x="25170" y="702420"/>
                    <a:pt x="0" y="677250"/>
                    <a:pt x="0" y="646201"/>
                  </a:cubicBezTo>
                  <a:lnTo>
                    <a:pt x="0" y="56219"/>
                  </a:lnTo>
                  <a:cubicBezTo>
                    <a:pt x="0" y="25170"/>
                    <a:pt x="25170" y="0"/>
                    <a:pt x="5621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214103" y="234479"/>
            <a:ext cx="11851125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MIS HIPÓTESIS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971945" y="904875"/>
            <a:ext cx="915052" cy="915052"/>
            <a:chOff x="0" y="0"/>
            <a:chExt cx="1220069" cy="122006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86480" y="66675"/>
              <a:ext cx="447110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049744" y="1087340"/>
            <a:ext cx="915052" cy="915052"/>
            <a:chOff x="0" y="0"/>
            <a:chExt cx="1220069" cy="122006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10248" y="66675"/>
              <a:ext cx="59957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971945" y="4228448"/>
            <a:ext cx="915052" cy="915052"/>
            <a:chOff x="0" y="0"/>
            <a:chExt cx="1220069" cy="122006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11188" y="66675"/>
              <a:ext cx="59769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049744" y="4228448"/>
            <a:ext cx="915052" cy="915052"/>
            <a:chOff x="0" y="0"/>
            <a:chExt cx="1220069" cy="1220069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79678" y="66675"/>
              <a:ext cx="660714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017154" y="7386633"/>
            <a:ext cx="6245022" cy="2129813"/>
            <a:chOff x="0" y="0"/>
            <a:chExt cx="2059630" cy="70242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059630" cy="702420"/>
            </a:xfrm>
            <a:custGeom>
              <a:avLst/>
              <a:gdLst/>
              <a:ahLst/>
              <a:cxnLst/>
              <a:rect r="r" b="b" t="t" l="l"/>
              <a:pathLst>
                <a:path h="702420" w="2059630">
                  <a:moveTo>
                    <a:pt x="63224" y="0"/>
                  </a:moveTo>
                  <a:lnTo>
                    <a:pt x="1996406" y="0"/>
                  </a:lnTo>
                  <a:cubicBezTo>
                    <a:pt x="2031323" y="0"/>
                    <a:pt x="2059630" y="28307"/>
                    <a:pt x="2059630" y="63224"/>
                  </a:cubicBezTo>
                  <a:lnTo>
                    <a:pt x="2059630" y="639195"/>
                  </a:lnTo>
                  <a:cubicBezTo>
                    <a:pt x="2059630" y="674113"/>
                    <a:pt x="2031323" y="702420"/>
                    <a:pt x="1996406" y="702420"/>
                  </a:cubicBezTo>
                  <a:lnTo>
                    <a:pt x="63224" y="702420"/>
                  </a:lnTo>
                  <a:cubicBezTo>
                    <a:pt x="28307" y="702420"/>
                    <a:pt x="0" y="674113"/>
                    <a:pt x="0" y="639195"/>
                  </a:cubicBezTo>
                  <a:lnTo>
                    <a:pt x="0" y="63224"/>
                  </a:lnTo>
                  <a:cubicBezTo>
                    <a:pt x="0" y="28307"/>
                    <a:pt x="28307" y="0"/>
                    <a:pt x="63224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2059630" cy="7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686474" y="6729694"/>
            <a:ext cx="915052" cy="915052"/>
            <a:chOff x="0" y="0"/>
            <a:chExt cx="1220069" cy="1220069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220069" cy="1220069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386480" y="66675"/>
              <a:ext cx="447110" cy="1060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5571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5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374060" y="1738069"/>
            <a:ext cx="6110822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</a:pPr>
            <a:r>
              <a:rPr lang="en-US" sz="39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MAYOR PRESUPUESTO</a:t>
            </a:r>
          </a:p>
          <a:p>
            <a:pPr algn="ctr">
              <a:lnSpc>
                <a:spcPts val="5439"/>
              </a:lnSpc>
            </a:pPr>
            <a:r>
              <a:rPr lang="en-US" sz="39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MAYOR RECAUDACIÓN</a:t>
            </a:r>
          </a:p>
          <a:p>
            <a:pPr algn="ctr">
              <a:lnSpc>
                <a:spcPts val="5439"/>
              </a:lnSpc>
            </a:pPr>
            <a:r>
              <a:rPr lang="en-US" sz="39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=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2972400" y="2898250"/>
            <a:ext cx="1345662" cy="1196848"/>
          </a:xfrm>
          <a:custGeom>
            <a:avLst/>
            <a:gdLst/>
            <a:ahLst/>
            <a:cxnLst/>
            <a:rect r="r" b="b" t="t" l="l"/>
            <a:pathLst>
              <a:path h="1196848" w="1345662">
                <a:moveTo>
                  <a:pt x="0" y="0"/>
                </a:moveTo>
                <a:lnTo>
                  <a:pt x="1345663" y="0"/>
                </a:lnTo>
                <a:lnTo>
                  <a:pt x="1345663" y="1196848"/>
                </a:lnTo>
                <a:lnTo>
                  <a:pt x="0" y="119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4671492" y="2907775"/>
            <a:ext cx="1345662" cy="1196848"/>
          </a:xfrm>
          <a:custGeom>
            <a:avLst/>
            <a:gdLst/>
            <a:ahLst/>
            <a:cxnLst/>
            <a:rect r="r" b="b" t="t" l="l"/>
            <a:pathLst>
              <a:path h="1196848" w="1345662">
                <a:moveTo>
                  <a:pt x="0" y="0"/>
                </a:moveTo>
                <a:lnTo>
                  <a:pt x="1345662" y="0"/>
                </a:lnTo>
                <a:lnTo>
                  <a:pt x="1345662" y="1196848"/>
                </a:lnTo>
                <a:lnTo>
                  <a:pt x="0" y="119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10672885" y="1935717"/>
            <a:ext cx="556145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LAS PELÍCULAS QUE MAS RECAUDAN RONDAN LAS 2 HORAS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39701" y="5095875"/>
            <a:ext cx="6110822" cy="176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 COVID AFECTÓ A LA ORIGINALIDAD:</a:t>
            </a:r>
          </a:p>
          <a:p>
            <a:pPr algn="ctr">
              <a:lnSpc>
                <a:spcPts val="3717"/>
              </a:lnSpc>
            </a:pPr>
            <a:r>
              <a:rPr lang="en-US" sz="265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 </a:t>
            </a:r>
            <a:r>
              <a:rPr lang="en-US" sz="265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ERA DE LAS SECUELAS, LAS PRECUELAS Y LA REUTILIZACIÓN DE GUIONES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12811" y="5423886"/>
            <a:ext cx="6854968" cy="109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7"/>
              </a:lnSpc>
            </a:pPr>
            <a:r>
              <a:rPr lang="en-US" sz="315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LAS PELÍCULAS SUPERARÁN LAS 3 HORAS CON MAS FRECUENCI</a:t>
            </a:r>
            <a:r>
              <a:rPr lang="en-US" sz="3155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082071" y="7941423"/>
            <a:ext cx="6123857" cy="99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3"/>
              </a:lnSpc>
            </a:pPr>
            <a:r>
              <a:rPr lang="en-US" sz="1916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 QUIERES GANAR UN PREMIO A MEJOR PELÍCULA, </a:t>
            </a:r>
          </a:p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MONTA</a:t>
            </a:r>
            <a:r>
              <a:rPr lang="en-US" sz="39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UN DRAMA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04323" y="569436"/>
            <a:ext cx="7479355" cy="8957627"/>
          </a:xfrm>
          <a:custGeom>
            <a:avLst/>
            <a:gdLst/>
            <a:ahLst/>
            <a:cxnLst/>
            <a:rect r="r" b="b" t="t" l="l"/>
            <a:pathLst>
              <a:path h="8957627" w="7479355">
                <a:moveTo>
                  <a:pt x="0" y="0"/>
                </a:moveTo>
                <a:lnTo>
                  <a:pt x="7479354" y="0"/>
                </a:lnTo>
                <a:lnTo>
                  <a:pt x="7479354" y="8957628"/>
                </a:lnTo>
                <a:lnTo>
                  <a:pt x="0" y="895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0955" y="3239684"/>
            <a:ext cx="5802106" cy="3807632"/>
            <a:chOff x="0" y="0"/>
            <a:chExt cx="812800" cy="533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50800"/>
              <a:ext cx="7366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48337">
            <a:off x="4048243" y="2893396"/>
            <a:ext cx="2726863" cy="1452054"/>
          </a:xfrm>
          <a:custGeom>
            <a:avLst/>
            <a:gdLst/>
            <a:ahLst/>
            <a:cxnLst/>
            <a:rect r="r" b="b" t="t" l="l"/>
            <a:pathLst>
              <a:path h="1452054" w="2726863">
                <a:moveTo>
                  <a:pt x="0" y="0"/>
                </a:moveTo>
                <a:lnTo>
                  <a:pt x="2726863" y="0"/>
                </a:lnTo>
                <a:lnTo>
                  <a:pt x="2726863" y="1452054"/>
                </a:lnTo>
                <a:lnTo>
                  <a:pt x="0" y="1452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485031">
            <a:off x="9557112" y="1311242"/>
            <a:ext cx="1728614" cy="2160768"/>
          </a:xfrm>
          <a:custGeom>
            <a:avLst/>
            <a:gdLst/>
            <a:ahLst/>
            <a:cxnLst/>
            <a:rect r="r" b="b" t="t" l="l"/>
            <a:pathLst>
              <a:path h="2160768" w="1728614">
                <a:moveTo>
                  <a:pt x="0" y="0"/>
                </a:moveTo>
                <a:lnTo>
                  <a:pt x="1728615" y="0"/>
                </a:lnTo>
                <a:lnTo>
                  <a:pt x="1728615" y="2160768"/>
                </a:lnTo>
                <a:lnTo>
                  <a:pt x="0" y="216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32683">
            <a:off x="10142119" y="6991535"/>
            <a:ext cx="1510655" cy="1345856"/>
          </a:xfrm>
          <a:custGeom>
            <a:avLst/>
            <a:gdLst/>
            <a:ahLst/>
            <a:cxnLst/>
            <a:rect r="r" b="b" t="t" l="l"/>
            <a:pathLst>
              <a:path h="1345856" w="1510655">
                <a:moveTo>
                  <a:pt x="0" y="0"/>
                </a:moveTo>
                <a:lnTo>
                  <a:pt x="1510655" y="0"/>
                </a:lnTo>
                <a:lnTo>
                  <a:pt x="1510655" y="1345856"/>
                </a:lnTo>
                <a:lnTo>
                  <a:pt x="0" y="1345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99015">
            <a:off x="12337732" y="4610418"/>
            <a:ext cx="2700644" cy="2057400"/>
          </a:xfrm>
          <a:custGeom>
            <a:avLst/>
            <a:gdLst/>
            <a:ahLst/>
            <a:cxnLst/>
            <a:rect r="r" b="b" t="t" l="l"/>
            <a:pathLst>
              <a:path h="2057400" w="2700644">
                <a:moveTo>
                  <a:pt x="0" y="0"/>
                </a:moveTo>
                <a:lnTo>
                  <a:pt x="2700644" y="0"/>
                </a:lnTo>
                <a:lnTo>
                  <a:pt x="270064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965806">
            <a:off x="5809708" y="6597467"/>
            <a:ext cx="1315115" cy="2485612"/>
          </a:xfrm>
          <a:custGeom>
            <a:avLst/>
            <a:gdLst/>
            <a:ahLst/>
            <a:cxnLst/>
            <a:rect r="r" b="b" t="t" l="l"/>
            <a:pathLst>
              <a:path h="2485612" w="1315115">
                <a:moveTo>
                  <a:pt x="0" y="0"/>
                </a:moveTo>
                <a:lnTo>
                  <a:pt x="1315115" y="0"/>
                </a:lnTo>
                <a:lnTo>
                  <a:pt x="1315115" y="2485612"/>
                </a:lnTo>
                <a:lnTo>
                  <a:pt x="0" y="2485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0183174">
            <a:off x="7157007" y="1400304"/>
            <a:ext cx="1315115" cy="1982645"/>
          </a:xfrm>
          <a:custGeom>
            <a:avLst/>
            <a:gdLst/>
            <a:ahLst/>
            <a:cxnLst/>
            <a:rect r="r" b="b" t="t" l="l"/>
            <a:pathLst>
              <a:path h="1982645" w="1315115">
                <a:moveTo>
                  <a:pt x="1315115" y="0"/>
                </a:moveTo>
                <a:lnTo>
                  <a:pt x="0" y="0"/>
                </a:lnTo>
                <a:lnTo>
                  <a:pt x="0" y="1982645"/>
                </a:lnTo>
                <a:lnTo>
                  <a:pt x="1315115" y="1982645"/>
                </a:lnTo>
                <a:lnTo>
                  <a:pt x="131511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5368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90214">
            <a:off x="4716149" y="5413349"/>
            <a:ext cx="1528846" cy="1503047"/>
          </a:xfrm>
          <a:custGeom>
            <a:avLst/>
            <a:gdLst/>
            <a:ahLst/>
            <a:cxnLst/>
            <a:rect r="r" b="b" t="t" l="l"/>
            <a:pathLst>
              <a:path h="1503047" w="1528846">
                <a:moveTo>
                  <a:pt x="0" y="0"/>
                </a:moveTo>
                <a:lnTo>
                  <a:pt x="1528846" y="0"/>
                </a:lnTo>
                <a:lnTo>
                  <a:pt x="1528846" y="1503047"/>
                </a:lnTo>
                <a:lnTo>
                  <a:pt x="0" y="1503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92247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88054" y="3619423"/>
            <a:ext cx="4409832" cy="1701676"/>
          </a:xfrm>
          <a:custGeom>
            <a:avLst/>
            <a:gdLst/>
            <a:ahLst/>
            <a:cxnLst/>
            <a:rect r="r" b="b" t="t" l="l"/>
            <a:pathLst>
              <a:path h="1701676" w="4409832">
                <a:moveTo>
                  <a:pt x="0" y="0"/>
                </a:moveTo>
                <a:lnTo>
                  <a:pt x="4409832" y="0"/>
                </a:lnTo>
                <a:lnTo>
                  <a:pt x="4409832" y="1701676"/>
                </a:lnTo>
                <a:lnTo>
                  <a:pt x="0" y="17016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017" y="586430"/>
            <a:ext cx="4208429" cy="2158677"/>
          </a:xfrm>
          <a:custGeom>
            <a:avLst/>
            <a:gdLst/>
            <a:ahLst/>
            <a:cxnLst/>
            <a:rect r="r" b="b" t="t" l="l"/>
            <a:pathLst>
              <a:path h="2158677" w="4208429">
                <a:moveTo>
                  <a:pt x="0" y="0"/>
                </a:moveTo>
                <a:lnTo>
                  <a:pt x="4208429" y="0"/>
                </a:lnTo>
                <a:lnTo>
                  <a:pt x="4208429" y="2158676"/>
                </a:lnTo>
                <a:lnTo>
                  <a:pt x="0" y="21586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8054" y="7488641"/>
            <a:ext cx="4426967" cy="1531210"/>
          </a:xfrm>
          <a:custGeom>
            <a:avLst/>
            <a:gdLst/>
            <a:ahLst/>
            <a:cxnLst/>
            <a:rect r="r" b="b" t="t" l="l"/>
            <a:pathLst>
              <a:path h="1531210" w="4426967">
                <a:moveTo>
                  <a:pt x="0" y="0"/>
                </a:moveTo>
                <a:lnTo>
                  <a:pt x="4426967" y="0"/>
                </a:lnTo>
                <a:lnTo>
                  <a:pt x="4426967" y="1531210"/>
                </a:lnTo>
                <a:lnTo>
                  <a:pt x="0" y="15312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80378" y="6841679"/>
            <a:ext cx="1961832" cy="3189707"/>
          </a:xfrm>
          <a:custGeom>
            <a:avLst/>
            <a:gdLst/>
            <a:ahLst/>
            <a:cxnLst/>
            <a:rect r="r" b="b" t="t" l="l"/>
            <a:pathLst>
              <a:path h="3189707" w="1961832">
                <a:moveTo>
                  <a:pt x="0" y="0"/>
                </a:moveTo>
                <a:lnTo>
                  <a:pt x="1961832" y="0"/>
                </a:lnTo>
                <a:lnTo>
                  <a:pt x="1961832" y="3189707"/>
                </a:lnTo>
                <a:lnTo>
                  <a:pt x="0" y="31897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5362" y="6063453"/>
            <a:ext cx="3365618" cy="1776820"/>
          </a:xfrm>
          <a:custGeom>
            <a:avLst/>
            <a:gdLst/>
            <a:ahLst/>
            <a:cxnLst/>
            <a:rect r="r" b="b" t="t" l="l"/>
            <a:pathLst>
              <a:path h="1776820" w="3365618">
                <a:moveTo>
                  <a:pt x="0" y="0"/>
                </a:moveTo>
                <a:lnTo>
                  <a:pt x="3365617" y="0"/>
                </a:lnTo>
                <a:lnTo>
                  <a:pt x="3365617" y="1776820"/>
                </a:lnTo>
                <a:lnTo>
                  <a:pt x="0" y="17768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4984" y="7500578"/>
            <a:ext cx="2314705" cy="2786422"/>
          </a:xfrm>
          <a:custGeom>
            <a:avLst/>
            <a:gdLst/>
            <a:ahLst/>
            <a:cxnLst/>
            <a:rect r="r" b="b" t="t" l="l"/>
            <a:pathLst>
              <a:path h="2786422" w="2314705">
                <a:moveTo>
                  <a:pt x="0" y="0"/>
                </a:moveTo>
                <a:lnTo>
                  <a:pt x="2314704" y="0"/>
                </a:lnTo>
                <a:lnTo>
                  <a:pt x="2314704" y="2786422"/>
                </a:lnTo>
                <a:lnTo>
                  <a:pt x="0" y="27864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82340" y="8716573"/>
            <a:ext cx="3623528" cy="724706"/>
          </a:xfrm>
          <a:custGeom>
            <a:avLst/>
            <a:gdLst/>
            <a:ahLst/>
            <a:cxnLst/>
            <a:rect r="r" b="b" t="t" l="l"/>
            <a:pathLst>
              <a:path h="724706" w="3623528">
                <a:moveTo>
                  <a:pt x="0" y="0"/>
                </a:moveTo>
                <a:lnTo>
                  <a:pt x="3623528" y="0"/>
                </a:lnTo>
                <a:lnTo>
                  <a:pt x="3623528" y="724706"/>
                </a:lnTo>
                <a:lnTo>
                  <a:pt x="0" y="7247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216706" y="4713760"/>
            <a:ext cx="4118084" cy="1850715"/>
          </a:xfrm>
          <a:custGeom>
            <a:avLst/>
            <a:gdLst/>
            <a:ahLst/>
            <a:cxnLst/>
            <a:rect r="r" b="b" t="t" l="l"/>
            <a:pathLst>
              <a:path h="1850715" w="4118084">
                <a:moveTo>
                  <a:pt x="0" y="0"/>
                </a:moveTo>
                <a:lnTo>
                  <a:pt x="4118084" y="0"/>
                </a:lnTo>
                <a:lnTo>
                  <a:pt x="4118084" y="1850715"/>
                </a:lnTo>
                <a:lnTo>
                  <a:pt x="0" y="185071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872" y="3619423"/>
            <a:ext cx="3684672" cy="1222444"/>
          </a:xfrm>
          <a:custGeom>
            <a:avLst/>
            <a:gdLst/>
            <a:ahLst/>
            <a:cxnLst/>
            <a:rect r="r" b="b" t="t" l="l"/>
            <a:pathLst>
              <a:path h="1222444" w="3684672">
                <a:moveTo>
                  <a:pt x="0" y="0"/>
                </a:moveTo>
                <a:lnTo>
                  <a:pt x="3684672" y="0"/>
                </a:lnTo>
                <a:lnTo>
                  <a:pt x="3684672" y="1222444"/>
                </a:lnTo>
                <a:lnTo>
                  <a:pt x="0" y="122244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562789" y="213148"/>
            <a:ext cx="2543078" cy="2788411"/>
          </a:xfrm>
          <a:custGeom>
            <a:avLst/>
            <a:gdLst/>
            <a:ahLst/>
            <a:cxnLst/>
            <a:rect r="r" b="b" t="t" l="l"/>
            <a:pathLst>
              <a:path h="2788411" w="2543078">
                <a:moveTo>
                  <a:pt x="0" y="0"/>
                </a:moveTo>
                <a:lnTo>
                  <a:pt x="2543079" y="0"/>
                </a:lnTo>
                <a:lnTo>
                  <a:pt x="2543079" y="2788411"/>
                </a:lnTo>
                <a:lnTo>
                  <a:pt x="0" y="278841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81683" y="301242"/>
            <a:ext cx="2938442" cy="2938442"/>
          </a:xfrm>
          <a:custGeom>
            <a:avLst/>
            <a:gdLst/>
            <a:ahLst/>
            <a:cxnLst/>
            <a:rect r="r" b="b" t="t" l="l"/>
            <a:pathLst>
              <a:path h="2938442" w="2938442">
                <a:moveTo>
                  <a:pt x="0" y="0"/>
                </a:moveTo>
                <a:lnTo>
                  <a:pt x="2938442" y="0"/>
                </a:lnTo>
                <a:lnTo>
                  <a:pt x="2938442" y="2938442"/>
                </a:lnTo>
                <a:lnTo>
                  <a:pt x="0" y="293844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774521" y="4268320"/>
            <a:ext cx="8738958" cy="193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2"/>
              </a:lnSpc>
            </a:pPr>
            <a:r>
              <a:rPr lang="en-US" sz="13918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EDA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200478" y="8282289"/>
            <a:ext cx="3259042" cy="1710997"/>
          </a:xfrm>
          <a:custGeom>
            <a:avLst/>
            <a:gdLst/>
            <a:ahLst/>
            <a:cxnLst/>
            <a:rect r="r" b="b" t="t" l="l"/>
            <a:pathLst>
              <a:path h="1710997" w="3259042">
                <a:moveTo>
                  <a:pt x="0" y="0"/>
                </a:moveTo>
                <a:lnTo>
                  <a:pt x="3259042" y="0"/>
                </a:lnTo>
                <a:lnTo>
                  <a:pt x="3259042" y="1710997"/>
                </a:lnTo>
                <a:lnTo>
                  <a:pt x="0" y="171099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1000" y="358542"/>
            <a:ext cx="17259300" cy="9391178"/>
            <a:chOff x="0" y="0"/>
            <a:chExt cx="4274726" cy="23259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2325976"/>
            </a:xfrm>
            <a:custGeom>
              <a:avLst/>
              <a:gdLst/>
              <a:ahLst/>
              <a:cxnLst/>
              <a:rect r="r" b="b" t="t" l="l"/>
              <a:pathLst>
                <a:path h="2325976" w="4274726">
                  <a:moveTo>
                    <a:pt x="22877" y="0"/>
                  </a:moveTo>
                  <a:lnTo>
                    <a:pt x="4251849" y="0"/>
                  </a:lnTo>
                  <a:cubicBezTo>
                    <a:pt x="4257916" y="0"/>
                    <a:pt x="4263735" y="2410"/>
                    <a:pt x="4268026" y="6700"/>
                  </a:cubicBezTo>
                  <a:cubicBezTo>
                    <a:pt x="4272316" y="10991"/>
                    <a:pt x="4274726" y="16810"/>
                    <a:pt x="4274726" y="22877"/>
                  </a:cubicBezTo>
                  <a:lnTo>
                    <a:pt x="4274726" y="2303099"/>
                  </a:lnTo>
                  <a:cubicBezTo>
                    <a:pt x="4274726" y="2309166"/>
                    <a:pt x="4272316" y="2314985"/>
                    <a:pt x="4268026" y="2319275"/>
                  </a:cubicBezTo>
                  <a:cubicBezTo>
                    <a:pt x="4263735" y="2323565"/>
                    <a:pt x="4257916" y="2325976"/>
                    <a:pt x="4251849" y="2325976"/>
                  </a:cubicBezTo>
                  <a:lnTo>
                    <a:pt x="22877" y="2325976"/>
                  </a:lnTo>
                  <a:cubicBezTo>
                    <a:pt x="16810" y="2325976"/>
                    <a:pt x="10991" y="2323565"/>
                    <a:pt x="6700" y="2319275"/>
                  </a:cubicBezTo>
                  <a:cubicBezTo>
                    <a:pt x="2410" y="2314985"/>
                    <a:pt x="0" y="2309166"/>
                    <a:pt x="0" y="2303099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74726" cy="2364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7501" y="584348"/>
            <a:ext cx="16954019" cy="8845380"/>
            <a:chOff x="0" y="0"/>
            <a:chExt cx="4199115" cy="21907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99115" cy="2190794"/>
            </a:xfrm>
            <a:custGeom>
              <a:avLst/>
              <a:gdLst/>
              <a:ahLst/>
              <a:cxnLst/>
              <a:rect r="r" b="b" t="t" l="l"/>
              <a:pathLst>
                <a:path h="2190794" w="4199115">
                  <a:moveTo>
                    <a:pt x="23289" y="0"/>
                  </a:moveTo>
                  <a:lnTo>
                    <a:pt x="4175826" y="0"/>
                  </a:lnTo>
                  <a:cubicBezTo>
                    <a:pt x="4188688" y="0"/>
                    <a:pt x="4199115" y="10427"/>
                    <a:pt x="4199115" y="23289"/>
                  </a:cubicBezTo>
                  <a:lnTo>
                    <a:pt x="4199115" y="2167505"/>
                  </a:lnTo>
                  <a:cubicBezTo>
                    <a:pt x="4199115" y="2180367"/>
                    <a:pt x="4188688" y="2190794"/>
                    <a:pt x="4175826" y="2190794"/>
                  </a:cubicBezTo>
                  <a:lnTo>
                    <a:pt x="23289" y="2190794"/>
                  </a:lnTo>
                  <a:cubicBezTo>
                    <a:pt x="10427" y="2190794"/>
                    <a:pt x="0" y="2180367"/>
                    <a:pt x="0" y="2167505"/>
                  </a:cubicBezTo>
                  <a:lnTo>
                    <a:pt x="0" y="23289"/>
                  </a:lnTo>
                  <a:cubicBezTo>
                    <a:pt x="0" y="10427"/>
                    <a:pt x="10427" y="0"/>
                    <a:pt x="232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199115" cy="222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3837" y="1076750"/>
            <a:ext cx="15952916" cy="7758684"/>
            <a:chOff x="0" y="0"/>
            <a:chExt cx="3951165" cy="19216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51165" cy="1921645"/>
            </a:xfrm>
            <a:custGeom>
              <a:avLst/>
              <a:gdLst/>
              <a:ahLst/>
              <a:cxnLst/>
              <a:rect r="r" b="b" t="t" l="l"/>
              <a:pathLst>
                <a:path h="1921645" w="3951165">
                  <a:moveTo>
                    <a:pt x="24750" y="0"/>
                  </a:moveTo>
                  <a:lnTo>
                    <a:pt x="3926415" y="0"/>
                  </a:lnTo>
                  <a:cubicBezTo>
                    <a:pt x="3932979" y="0"/>
                    <a:pt x="3939274" y="2608"/>
                    <a:pt x="3943916" y="7249"/>
                  </a:cubicBezTo>
                  <a:cubicBezTo>
                    <a:pt x="3948557" y="11891"/>
                    <a:pt x="3951165" y="18186"/>
                    <a:pt x="3951165" y="24750"/>
                  </a:cubicBezTo>
                  <a:lnTo>
                    <a:pt x="3951165" y="1896895"/>
                  </a:lnTo>
                  <a:cubicBezTo>
                    <a:pt x="3951165" y="1903459"/>
                    <a:pt x="3948557" y="1909754"/>
                    <a:pt x="3943916" y="1914396"/>
                  </a:cubicBezTo>
                  <a:cubicBezTo>
                    <a:pt x="3939274" y="1919038"/>
                    <a:pt x="3932979" y="1921645"/>
                    <a:pt x="3926415" y="1921645"/>
                  </a:cubicBezTo>
                  <a:lnTo>
                    <a:pt x="24750" y="1921645"/>
                  </a:lnTo>
                  <a:cubicBezTo>
                    <a:pt x="11081" y="1921645"/>
                    <a:pt x="0" y="1910564"/>
                    <a:pt x="0" y="1896895"/>
                  </a:cubicBezTo>
                  <a:lnTo>
                    <a:pt x="0" y="24750"/>
                  </a:lnTo>
                  <a:cubicBezTo>
                    <a:pt x="0" y="18186"/>
                    <a:pt x="2608" y="11891"/>
                    <a:pt x="7249" y="7249"/>
                  </a:cubicBezTo>
                  <a:cubicBezTo>
                    <a:pt x="11891" y="2608"/>
                    <a:pt x="18186" y="0"/>
                    <a:pt x="2475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951165" cy="1959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70049" y="2514543"/>
            <a:ext cx="3374977" cy="3374977"/>
          </a:xfrm>
          <a:custGeom>
            <a:avLst/>
            <a:gdLst/>
            <a:ahLst/>
            <a:cxnLst/>
            <a:rect r="r" b="b" t="t" l="l"/>
            <a:pathLst>
              <a:path h="3374977" w="3374977">
                <a:moveTo>
                  <a:pt x="0" y="0"/>
                </a:moveTo>
                <a:lnTo>
                  <a:pt x="3374977" y="0"/>
                </a:lnTo>
                <a:lnTo>
                  <a:pt x="3374977" y="3374977"/>
                </a:lnTo>
                <a:lnTo>
                  <a:pt x="0" y="3374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59644" y="5899519"/>
            <a:ext cx="4570765" cy="2226231"/>
          </a:xfrm>
          <a:custGeom>
            <a:avLst/>
            <a:gdLst/>
            <a:ahLst/>
            <a:cxnLst/>
            <a:rect r="r" b="b" t="t" l="l"/>
            <a:pathLst>
              <a:path h="2226231" w="4570765">
                <a:moveTo>
                  <a:pt x="0" y="0"/>
                </a:moveTo>
                <a:lnTo>
                  <a:pt x="4570764" y="0"/>
                </a:lnTo>
                <a:lnTo>
                  <a:pt x="4570764" y="2226231"/>
                </a:lnTo>
                <a:lnTo>
                  <a:pt x="0" y="2226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67409" y="2943178"/>
            <a:ext cx="2771126" cy="2559513"/>
          </a:xfrm>
          <a:custGeom>
            <a:avLst/>
            <a:gdLst/>
            <a:ahLst/>
            <a:cxnLst/>
            <a:rect r="r" b="b" t="t" l="l"/>
            <a:pathLst>
              <a:path h="2559513" w="2771126">
                <a:moveTo>
                  <a:pt x="0" y="0"/>
                </a:moveTo>
                <a:lnTo>
                  <a:pt x="2771126" y="0"/>
                </a:lnTo>
                <a:lnTo>
                  <a:pt x="2771126" y="2559513"/>
                </a:lnTo>
                <a:lnTo>
                  <a:pt x="0" y="2559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38834" y="2905961"/>
            <a:ext cx="2614896" cy="2614896"/>
          </a:xfrm>
          <a:custGeom>
            <a:avLst/>
            <a:gdLst/>
            <a:ahLst/>
            <a:cxnLst/>
            <a:rect r="r" b="b" t="t" l="l"/>
            <a:pathLst>
              <a:path h="2614896" w="2614896">
                <a:moveTo>
                  <a:pt x="0" y="0"/>
                </a:moveTo>
                <a:lnTo>
                  <a:pt x="2614896" y="0"/>
                </a:lnTo>
                <a:lnTo>
                  <a:pt x="2614896" y="2614896"/>
                </a:lnTo>
                <a:lnTo>
                  <a:pt x="0" y="2614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400000">
            <a:off x="11137245" y="4742314"/>
            <a:ext cx="2278504" cy="1624516"/>
          </a:xfrm>
          <a:custGeom>
            <a:avLst/>
            <a:gdLst/>
            <a:ahLst/>
            <a:cxnLst/>
            <a:rect r="r" b="b" t="t" l="l"/>
            <a:pathLst>
              <a:path h="1624516" w="2278504">
                <a:moveTo>
                  <a:pt x="0" y="0"/>
                </a:moveTo>
                <a:lnTo>
                  <a:pt x="2278503" y="0"/>
                </a:lnTo>
                <a:lnTo>
                  <a:pt x="2278503" y="1624517"/>
                </a:lnTo>
                <a:lnTo>
                  <a:pt x="0" y="1624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0404" y="3038791"/>
            <a:ext cx="3194266" cy="1796305"/>
          </a:xfrm>
          <a:custGeom>
            <a:avLst/>
            <a:gdLst/>
            <a:ahLst/>
            <a:cxnLst/>
            <a:rect r="r" b="b" t="t" l="l"/>
            <a:pathLst>
              <a:path h="1796305" w="3194266">
                <a:moveTo>
                  <a:pt x="0" y="0"/>
                </a:moveTo>
                <a:lnTo>
                  <a:pt x="3194267" y="0"/>
                </a:lnTo>
                <a:lnTo>
                  <a:pt x="3194267" y="1796305"/>
                </a:lnTo>
                <a:lnTo>
                  <a:pt x="0" y="17963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0049" y="4103467"/>
            <a:ext cx="1415894" cy="843101"/>
          </a:xfrm>
          <a:custGeom>
            <a:avLst/>
            <a:gdLst/>
            <a:ahLst/>
            <a:cxnLst/>
            <a:rect r="r" b="b" t="t" l="l"/>
            <a:pathLst>
              <a:path h="843101" w="1415894">
                <a:moveTo>
                  <a:pt x="0" y="0"/>
                </a:moveTo>
                <a:lnTo>
                  <a:pt x="1415894" y="0"/>
                </a:lnTo>
                <a:lnTo>
                  <a:pt x="1415894" y="843100"/>
                </a:lnTo>
                <a:lnTo>
                  <a:pt x="0" y="843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30098" y="1157206"/>
            <a:ext cx="14009845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LIMPIEza DE DATOS</a:t>
            </a:r>
          </a:p>
        </p:txBody>
      </p:sp>
      <p:sp>
        <p:nvSpPr>
          <p:cNvPr name="TextBox 26" id="26"/>
          <p:cNvSpPr txBox="true"/>
          <p:nvPr/>
        </p:nvSpPr>
        <p:spPr>
          <a:xfrm rot="595498">
            <a:off x="2478940" y="-738040"/>
            <a:ext cx="3427317" cy="1047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0"/>
              </a:lnSpc>
              <a:spcBef>
                <a:spcPct val="0"/>
              </a:spcBef>
            </a:pPr>
            <a:r>
              <a:rPr lang="en-US" sz="60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10650" y="2324043"/>
            <a:ext cx="698456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1.150.000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54041" y="6503324"/>
            <a:ext cx="664491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144.000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65744" y="3736919"/>
            <a:ext cx="24215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oulder"/>
                <a:ea typeface="Boulder"/>
                <a:cs typeface="Boulder"/>
                <a:sym typeface="Boulder"/>
              </a:rPr>
              <a:t>PELÍCULAS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1097" y="259770"/>
            <a:ext cx="17845807" cy="9710309"/>
            <a:chOff x="0" y="0"/>
            <a:chExt cx="4274726" cy="23259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4726" cy="2325976"/>
            </a:xfrm>
            <a:custGeom>
              <a:avLst/>
              <a:gdLst/>
              <a:ahLst/>
              <a:cxnLst/>
              <a:rect r="r" b="b" t="t" l="l"/>
              <a:pathLst>
                <a:path h="2325976" w="4274726">
                  <a:moveTo>
                    <a:pt x="22125" y="0"/>
                  </a:moveTo>
                  <a:lnTo>
                    <a:pt x="4252601" y="0"/>
                  </a:lnTo>
                  <a:cubicBezTo>
                    <a:pt x="4264820" y="0"/>
                    <a:pt x="4274726" y="9906"/>
                    <a:pt x="4274726" y="22125"/>
                  </a:cubicBezTo>
                  <a:lnTo>
                    <a:pt x="4274726" y="2303851"/>
                  </a:lnTo>
                  <a:cubicBezTo>
                    <a:pt x="4274726" y="2316070"/>
                    <a:pt x="4264820" y="2325976"/>
                    <a:pt x="4252601" y="2325976"/>
                  </a:cubicBezTo>
                  <a:lnTo>
                    <a:pt x="22125" y="2325976"/>
                  </a:lnTo>
                  <a:cubicBezTo>
                    <a:pt x="9906" y="2325976"/>
                    <a:pt x="0" y="2316070"/>
                    <a:pt x="0" y="2303851"/>
                  </a:cubicBezTo>
                  <a:lnTo>
                    <a:pt x="0" y="22125"/>
                  </a:lnTo>
                  <a:cubicBezTo>
                    <a:pt x="0" y="9906"/>
                    <a:pt x="9906" y="0"/>
                    <a:pt x="22125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74726" cy="2364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9399" y="493250"/>
            <a:ext cx="17530152" cy="9145964"/>
            <a:chOff x="0" y="0"/>
            <a:chExt cx="4199115" cy="21907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99115" cy="2190794"/>
            </a:xfrm>
            <a:custGeom>
              <a:avLst/>
              <a:gdLst/>
              <a:ahLst/>
              <a:cxnLst/>
              <a:rect r="r" b="b" t="t" l="l"/>
              <a:pathLst>
                <a:path h="2190794" w="4199115">
                  <a:moveTo>
                    <a:pt x="22523" y="0"/>
                  </a:moveTo>
                  <a:lnTo>
                    <a:pt x="4176592" y="0"/>
                  </a:lnTo>
                  <a:cubicBezTo>
                    <a:pt x="4182565" y="0"/>
                    <a:pt x="4188294" y="2373"/>
                    <a:pt x="4192518" y="6597"/>
                  </a:cubicBezTo>
                  <a:cubicBezTo>
                    <a:pt x="4196742" y="10821"/>
                    <a:pt x="4199115" y="16550"/>
                    <a:pt x="4199115" y="22523"/>
                  </a:cubicBezTo>
                  <a:lnTo>
                    <a:pt x="4199115" y="2168271"/>
                  </a:lnTo>
                  <a:cubicBezTo>
                    <a:pt x="4199115" y="2180710"/>
                    <a:pt x="4189031" y="2190794"/>
                    <a:pt x="4176592" y="2190794"/>
                  </a:cubicBezTo>
                  <a:lnTo>
                    <a:pt x="22523" y="2190794"/>
                  </a:lnTo>
                  <a:cubicBezTo>
                    <a:pt x="16550" y="2190794"/>
                    <a:pt x="10821" y="2188421"/>
                    <a:pt x="6597" y="2184197"/>
                  </a:cubicBezTo>
                  <a:cubicBezTo>
                    <a:pt x="2373" y="2179973"/>
                    <a:pt x="0" y="2174244"/>
                    <a:pt x="0" y="2168271"/>
                  </a:cubicBezTo>
                  <a:lnTo>
                    <a:pt x="0" y="22523"/>
                  </a:lnTo>
                  <a:cubicBezTo>
                    <a:pt x="0" y="16550"/>
                    <a:pt x="2373" y="10821"/>
                    <a:pt x="6597" y="6597"/>
                  </a:cubicBezTo>
                  <a:cubicBezTo>
                    <a:pt x="10821" y="2373"/>
                    <a:pt x="16550" y="0"/>
                    <a:pt x="22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199115" cy="222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6892" y="1055062"/>
            <a:ext cx="16291555" cy="7924329"/>
            <a:chOff x="0" y="0"/>
            <a:chExt cx="3902426" cy="18981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02426" cy="1898168"/>
            </a:xfrm>
            <a:custGeom>
              <a:avLst/>
              <a:gdLst/>
              <a:ahLst/>
              <a:cxnLst/>
              <a:rect r="r" b="b" t="t" l="l"/>
              <a:pathLst>
                <a:path h="1898168" w="3902426">
                  <a:moveTo>
                    <a:pt x="24236" y="0"/>
                  </a:moveTo>
                  <a:lnTo>
                    <a:pt x="3878190" y="0"/>
                  </a:lnTo>
                  <a:cubicBezTo>
                    <a:pt x="3884618" y="0"/>
                    <a:pt x="3890782" y="2553"/>
                    <a:pt x="3895327" y="7098"/>
                  </a:cubicBezTo>
                  <a:cubicBezTo>
                    <a:pt x="3899872" y="11644"/>
                    <a:pt x="3902426" y="17808"/>
                    <a:pt x="3902426" y="24236"/>
                  </a:cubicBezTo>
                  <a:lnTo>
                    <a:pt x="3902426" y="1873932"/>
                  </a:lnTo>
                  <a:cubicBezTo>
                    <a:pt x="3902426" y="1887317"/>
                    <a:pt x="3891575" y="1898168"/>
                    <a:pt x="3878190" y="1898168"/>
                  </a:cubicBezTo>
                  <a:lnTo>
                    <a:pt x="24236" y="1898168"/>
                  </a:lnTo>
                  <a:cubicBezTo>
                    <a:pt x="17808" y="1898168"/>
                    <a:pt x="11644" y="1895614"/>
                    <a:pt x="7098" y="1891069"/>
                  </a:cubicBezTo>
                  <a:cubicBezTo>
                    <a:pt x="2553" y="1886524"/>
                    <a:pt x="0" y="1880360"/>
                    <a:pt x="0" y="1873932"/>
                  </a:cubicBezTo>
                  <a:lnTo>
                    <a:pt x="0" y="24236"/>
                  </a:lnTo>
                  <a:cubicBezTo>
                    <a:pt x="0" y="17808"/>
                    <a:pt x="2553" y="11644"/>
                    <a:pt x="7098" y="7098"/>
                  </a:cubicBezTo>
                  <a:cubicBezTo>
                    <a:pt x="11644" y="2553"/>
                    <a:pt x="17808" y="0"/>
                    <a:pt x="24236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902426" cy="1936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834135">
            <a:off x="1417452" y="6346008"/>
            <a:ext cx="2547524" cy="2084338"/>
          </a:xfrm>
          <a:custGeom>
            <a:avLst/>
            <a:gdLst/>
            <a:ahLst/>
            <a:cxnLst/>
            <a:rect r="r" b="b" t="t" l="l"/>
            <a:pathLst>
              <a:path h="2084338" w="2547524">
                <a:moveTo>
                  <a:pt x="0" y="0"/>
                </a:moveTo>
                <a:lnTo>
                  <a:pt x="2547525" y="0"/>
                </a:lnTo>
                <a:lnTo>
                  <a:pt x="2547525" y="2084338"/>
                </a:lnTo>
                <a:lnTo>
                  <a:pt x="0" y="2084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2208" y="2274820"/>
            <a:ext cx="3503197" cy="3399472"/>
          </a:xfrm>
          <a:custGeom>
            <a:avLst/>
            <a:gdLst/>
            <a:ahLst/>
            <a:cxnLst/>
            <a:rect r="r" b="b" t="t" l="l"/>
            <a:pathLst>
              <a:path h="3399472" w="3503197">
                <a:moveTo>
                  <a:pt x="0" y="0"/>
                </a:moveTo>
                <a:lnTo>
                  <a:pt x="3503197" y="0"/>
                </a:lnTo>
                <a:lnTo>
                  <a:pt x="3503197" y="3399472"/>
                </a:lnTo>
                <a:lnTo>
                  <a:pt x="0" y="3399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388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65763" y="4637727"/>
            <a:ext cx="3795554" cy="4341664"/>
          </a:xfrm>
          <a:custGeom>
            <a:avLst/>
            <a:gdLst/>
            <a:ahLst/>
            <a:cxnLst/>
            <a:rect r="r" b="b" t="t" l="l"/>
            <a:pathLst>
              <a:path h="4341664" w="3795554">
                <a:moveTo>
                  <a:pt x="0" y="0"/>
                </a:moveTo>
                <a:lnTo>
                  <a:pt x="3795554" y="0"/>
                </a:lnTo>
                <a:lnTo>
                  <a:pt x="3795554" y="4341664"/>
                </a:lnTo>
                <a:lnTo>
                  <a:pt x="0" y="4341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251" b="-133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307073">
            <a:off x="5421830" y="2397170"/>
            <a:ext cx="1998264" cy="1998264"/>
          </a:xfrm>
          <a:custGeom>
            <a:avLst/>
            <a:gdLst/>
            <a:ahLst/>
            <a:cxnLst/>
            <a:rect r="r" b="b" t="t" l="l"/>
            <a:pathLst>
              <a:path h="1998264" w="1998264">
                <a:moveTo>
                  <a:pt x="0" y="0"/>
                </a:moveTo>
                <a:lnTo>
                  <a:pt x="1998264" y="0"/>
                </a:lnTo>
                <a:lnTo>
                  <a:pt x="1998264" y="1998264"/>
                </a:lnTo>
                <a:lnTo>
                  <a:pt x="0" y="1998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2736892" y="6504011"/>
            <a:ext cx="1734222" cy="1721981"/>
          </a:xfrm>
          <a:custGeom>
            <a:avLst/>
            <a:gdLst/>
            <a:ahLst/>
            <a:cxnLst/>
            <a:rect r="r" b="b" t="t" l="l"/>
            <a:pathLst>
              <a:path h="1721981" w="1734222">
                <a:moveTo>
                  <a:pt x="0" y="0"/>
                </a:moveTo>
                <a:lnTo>
                  <a:pt x="1734223" y="0"/>
                </a:lnTo>
                <a:lnTo>
                  <a:pt x="1734223" y="1721980"/>
                </a:lnTo>
                <a:lnTo>
                  <a:pt x="0" y="1721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49494" y="1085850"/>
            <a:ext cx="14009845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E9BB6D"/>
                </a:solidFill>
                <a:latin typeface="Boulder"/>
                <a:ea typeface="Boulder"/>
                <a:cs typeface="Boulder"/>
                <a:sym typeface="Boulder"/>
              </a:rPr>
              <a:t>Y MÁS LIMPIEZA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557830" y="2695839"/>
            <a:ext cx="8370366" cy="320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Seguía viendo muchos valores vacíos y anómalos en las variables que quería analizar.</a:t>
            </a:r>
          </a:p>
          <a:p>
            <a:pPr algn="ctr">
              <a:lnSpc>
                <a:spcPts val="3180"/>
              </a:lnSpc>
            </a:pP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Conversión de ¥, €, £, ¢...  a $.</a:t>
            </a:r>
          </a:p>
          <a:p>
            <a:pPr algn="ctr">
              <a:lnSpc>
                <a:spcPts val="3180"/>
              </a:lnSpc>
            </a:pPr>
          </a:p>
          <a:p>
            <a:pPr algn="ctr">
              <a:lnSpc>
                <a:spcPts val="3180"/>
              </a:lnSpc>
            </a:pPr>
            <a:r>
              <a:rPr lang="en-US" sz="3000" b="tru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Combinar DataFrames para rellenar valores nulos.</a:t>
            </a:r>
          </a:p>
          <a:p>
            <a:pPr algn="ctr">
              <a:lnSpc>
                <a:spcPts val="318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719537" y="6637926"/>
            <a:ext cx="491021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OUTSTANDING PICTURE</a:t>
            </a:r>
          </a:p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OUTSTANDING PRODUCTION</a:t>
            </a:r>
          </a:p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OUTSTANDING MOTION PICTURE</a:t>
            </a:r>
          </a:p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MOTION PICTURE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51731" y="7166564"/>
            <a:ext cx="23394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 PICTURE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89263" y="6032394"/>
            <a:ext cx="95075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ÓSCAR A MEJOR PELÍCULA HA TENIDO VARIOS NOMBRES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DAGcUFlK4rY</dc:identifier>
  <dcterms:modified xsi:type="dcterms:W3CDTF">2011-08-01T06:04:30Z</dcterms:modified>
  <cp:revision>1</cp:revision>
  <dc:title>Luces, Cámara... ¡Datos! Un Viaje por la Industria del Cine</dc:title>
</cp:coreProperties>
</file>